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6.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8"/>
  </p:notesMasterIdLst>
  <p:handoutMasterIdLst>
    <p:handoutMasterId r:id="rId29"/>
  </p:handoutMasterIdLst>
  <p:sldIdLst>
    <p:sldId id="256" r:id="rId2"/>
    <p:sldId id="355" r:id="rId3"/>
    <p:sldId id="322" r:id="rId4"/>
    <p:sldId id="388" r:id="rId5"/>
    <p:sldId id="389" r:id="rId6"/>
    <p:sldId id="390" r:id="rId7"/>
    <p:sldId id="391" r:id="rId8"/>
    <p:sldId id="392" r:id="rId9"/>
    <p:sldId id="394" r:id="rId10"/>
    <p:sldId id="395" r:id="rId11"/>
    <p:sldId id="396" r:id="rId12"/>
    <p:sldId id="397" r:id="rId13"/>
    <p:sldId id="399" r:id="rId14"/>
    <p:sldId id="398" r:id="rId15"/>
    <p:sldId id="400" r:id="rId16"/>
    <p:sldId id="401" r:id="rId17"/>
    <p:sldId id="402" r:id="rId18"/>
    <p:sldId id="403" r:id="rId19"/>
    <p:sldId id="404" r:id="rId20"/>
    <p:sldId id="405" r:id="rId21"/>
    <p:sldId id="406" r:id="rId22"/>
    <p:sldId id="407" r:id="rId23"/>
    <p:sldId id="408" r:id="rId24"/>
    <p:sldId id="409" r:id="rId25"/>
    <p:sldId id="410" r:id="rId26"/>
    <p:sldId id="316"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7B5"/>
    <a:srgbClr val="02409A"/>
    <a:srgbClr val="FFCC00"/>
    <a:srgbClr val="004BB9"/>
    <a:srgbClr val="F6AB00"/>
    <a:srgbClr val="6B2D0B"/>
    <a:srgbClr val="587558"/>
    <a:srgbClr val="3C3C8E"/>
    <a:srgbClr val="25331E"/>
    <a:srgbClr val="4454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B33DFF-C54A-9049-96E0-F8FD6E55AB5D}" v="41" dt="2022-09-14T15:56:36.735"/>
    <p1510:client id="{3513A47F-1987-1F4B-9152-A1A139135CC7}" v="3" dt="2022-09-15T03:38:53.96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44" autoAdjust="0"/>
    <p:restoredTop sz="76504" autoAdjust="0"/>
  </p:normalViewPr>
  <p:slideViewPr>
    <p:cSldViewPr snapToGrid="0">
      <p:cViewPr varScale="1">
        <p:scale>
          <a:sx n="105" d="100"/>
          <a:sy n="105" d="100"/>
        </p:scale>
        <p:origin x="3064" y="192"/>
      </p:cViewPr>
      <p:guideLst>
        <p:guide orient="horz" pos="2228"/>
        <p:guide pos="2880"/>
      </p:guideLst>
    </p:cSldViewPr>
  </p:slideViewPr>
  <p:notesTextViewPr>
    <p:cViewPr>
      <p:scale>
        <a:sx n="1" d="1"/>
        <a:sy n="1" d="1"/>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2022/9/15</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2022/9/15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大家好，今天给大家分享的是一篇发表在</a:t>
            </a:r>
            <a:r>
              <a:rPr lang="en-US" altLang="zh-CN" dirty="0"/>
              <a:t>IJCAI22</a:t>
            </a:r>
            <a:r>
              <a:rPr lang="zh-CN" altLang="en-US" dirty="0"/>
              <a:t>上的论文，标题是 基于图的个性化联邦学习</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图神经网络</a:t>
            </a:r>
            <a:r>
              <a:rPr lang="zh-CN" altLang="en-US" dirty="0"/>
              <a:t>除了可以实现对特征的提出，还可以通过消息传递的方式获取去邻居节点的特征，这也是</a:t>
            </a:r>
            <a:r>
              <a:rPr lang="en-US" altLang="zh-CN" dirty="0"/>
              <a:t>GNN</a:t>
            </a:r>
            <a:r>
              <a:rPr lang="zh-CN" altLang="en-US" dirty="0"/>
              <a:t>的强大之处。</a:t>
            </a:r>
            <a:endParaRPr lang="en-US" altLang="zh-CN" dirty="0"/>
          </a:p>
          <a:p>
            <a:endParaRPr kumimoji="1" lang="en-US" altLang="zh-CN" dirty="0"/>
          </a:p>
          <a:p>
            <a:r>
              <a:rPr kumimoji="1" lang="zh-CN" altLang="en-US" dirty="0"/>
              <a:t>就比如以这个大的节点为例。以这个节点为中心节点，消息传递就是这个节点首先要获取邻居节点的信息，也就是这两个节点的特征。</a:t>
            </a:r>
            <a:endParaRPr kumimoji="1" lang="en-US" altLang="zh-CN" dirty="0"/>
          </a:p>
          <a:p>
            <a:endParaRPr kumimoji="1" lang="en-US" altLang="zh-CN" dirty="0"/>
          </a:p>
          <a:p>
            <a:r>
              <a:rPr kumimoji="1" lang="zh-CN" altLang="en-US" dirty="0"/>
              <a:t>然后把邻居的特征聚合，比如说这里相加。然后再输入到更新函数中，得到该节点的新的特征表示。</a:t>
            </a:r>
            <a:endParaRPr kumimoji="1" lang="en-US" altLang="zh-CN" dirty="0"/>
          </a:p>
          <a:p>
            <a:endParaRPr kumimoji="1" lang="en-US" altLang="zh-CN" dirty="0"/>
          </a:p>
          <a:p>
            <a:r>
              <a:rPr kumimoji="1" lang="zh-CN" altLang="en-US" dirty="0"/>
              <a:t>这就是图神经网络中消息传递以及消息聚合过程。这也是图里面利用关系信息的过程。</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662832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联邦学习和图神经网络在形式上就有很多相似的地方，比如说图里面的节点，可以对应到联邦学习里的每个客户端。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然后图神经网络里面的聚合是邻居的聚合，联邦学习里的聚合一般是所有客户端模型的聚合。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所以作者就把图的消息传播和聚合机制用到了联邦学习里面。 这里就是把每个客户端的模型参数作为节点的特征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那么邻居聚合后的节点特征就可以作为个性化模型。 因为：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前面所讨论的图神经网络的消息传递和聚合的机制，是假设邻居之间的特征属性是相似的，借助这种相邻关系来提取更多特征。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所以这里的个性化模型就能捕捉到与之相似客户端的特征，所以这个方法和前面提到的基于</a:t>
            </a:r>
            <a:r>
              <a:rPr lang="en-US" altLang="zh-CN" dirty="0"/>
              <a:t>group-wise</a:t>
            </a:r>
            <a:r>
              <a:rPr lang="zh-CN" altLang="en-US" dirty="0"/>
              <a:t>的个性化模型在思想上还是有相通之处的，只是说这里把分组的这个行为变成了图节点的的聚合。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然后前面提到的全局知识共享就是这里的全图特征。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这里的个性化模型其实就是相似节点聚合后的模型，所以和前面提到的个性化的一种方法，就是相似的节点分组，为每个组学习一个个性化模型，还是非常类似的。只不过这里的相似节点是采用的是图神经网络里的消息传播和聚合的形式。</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2561651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接下来我们看一下他具体的模型。</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1467485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首先来看一下问题定义。</a:t>
            </a:r>
            <a:endParaRPr kumimoji="1" lang="en-US" altLang="zh-CN" dirty="0"/>
          </a:p>
          <a:p>
            <a:r>
              <a:rPr kumimoji="1" lang="zh-CN" altLang="en-US" dirty="0"/>
              <a:t>首先是联邦学习</a:t>
            </a:r>
            <a:r>
              <a:rPr kumimoji="1" lang="en-US" altLang="zh-CN" dirty="0"/>
              <a:t>FL</a:t>
            </a:r>
            <a:r>
              <a:rPr kumimoji="1" lang="zh-CN" altLang="en-US" dirty="0"/>
              <a:t>：目标就是全局模型在每个终端的损失最小，这里的</a:t>
            </a:r>
            <a:r>
              <a:rPr kumimoji="1" lang="en-US" altLang="zh-CN" dirty="0"/>
              <a:t>G</a:t>
            </a:r>
            <a:r>
              <a:rPr kumimoji="1" lang="zh-CN" altLang="en-US" dirty="0"/>
              <a:t>就是一个聚合，比如</a:t>
            </a:r>
            <a:r>
              <a:rPr kumimoji="1" lang="en-US" altLang="zh-CN" dirty="0" err="1"/>
              <a:t>FedAvg</a:t>
            </a:r>
            <a:r>
              <a:rPr kumimoji="1" lang="zh-CN" altLang="en-US" dirty="0"/>
              <a:t>就是加权平均。</a:t>
            </a:r>
            <a:endParaRPr kumimoji="1" lang="en-US" altLang="zh-CN" dirty="0"/>
          </a:p>
          <a:p>
            <a:endParaRPr kumimoji="1" lang="en-US" altLang="zh-CN" dirty="0"/>
          </a:p>
          <a:p>
            <a:r>
              <a:rPr kumimoji="1" lang="zh-CN" altLang="en-US" dirty="0"/>
              <a:t>然后对于</a:t>
            </a:r>
            <a:r>
              <a:rPr kumimoji="1" lang="en-US" altLang="zh-CN" dirty="0"/>
              <a:t>client</a:t>
            </a:r>
            <a:r>
              <a:rPr kumimoji="1" lang="zh-CN" altLang="en-US" dirty="0"/>
              <a:t>级别的个性化联邦学习，一般目标就是第二个式子，除了计算本地的模型</a:t>
            </a:r>
            <a:r>
              <a:rPr kumimoji="1" lang="en-US" altLang="zh-CN" dirty="0"/>
              <a:t>v</a:t>
            </a:r>
            <a:r>
              <a:rPr kumimoji="1" lang="zh-CN" altLang="en-US" dirty="0"/>
              <a:t>的损失之外，还需要有一个正则项，就是让本地模型</a:t>
            </a:r>
            <a:r>
              <a:rPr kumimoji="1" lang="en-US" altLang="zh-CN" dirty="0"/>
              <a:t>v</a:t>
            </a:r>
            <a:r>
              <a:rPr kumimoji="1" lang="zh-CN" altLang="en-US" dirty="0"/>
              <a:t>不要偏离全局模型</a:t>
            </a:r>
            <a:r>
              <a:rPr kumimoji="1" lang="en-US" altLang="zh-CN" dirty="0"/>
              <a:t>w</a:t>
            </a:r>
            <a:r>
              <a:rPr kumimoji="1" lang="zh-CN" altLang="en-US" dirty="0"/>
              <a:t>太远。比如这个</a:t>
            </a:r>
            <a:r>
              <a:rPr kumimoji="1" lang="en-US" altLang="zh-CN" dirty="0"/>
              <a:t>L2</a:t>
            </a:r>
            <a:r>
              <a:rPr kumimoji="1" lang="zh-CN" altLang="en-US" dirty="0"/>
              <a:t>正则。这一项其实就是前面提到的全局知识共享。</a:t>
            </a:r>
            <a:endParaRPr kumimoji="1" lang="en-US" altLang="zh-CN" dirty="0"/>
          </a:p>
          <a:p>
            <a:endParaRPr kumimoji="1" lang="en-US" altLang="zh-CN" dirty="0"/>
          </a:p>
          <a:p>
            <a:r>
              <a:rPr kumimoji="1" lang="zh-CN" altLang="en-US" dirty="0"/>
              <a:t>最后是本文所提出的结构化联邦学习</a:t>
            </a:r>
            <a:r>
              <a:rPr kumimoji="1" lang="en-US" altLang="zh-CN" dirty="0"/>
              <a:t>SFL</a:t>
            </a:r>
            <a:r>
              <a:rPr kumimoji="1" lang="zh-CN" altLang="en-US" dirty="0"/>
              <a:t>，它相比较前面，最重要的一个不一样的地方其实就是这里：</a:t>
            </a:r>
            <a:r>
              <a:rPr kumimoji="1" lang="en-US" altLang="zh-CN" dirty="0"/>
              <a:t>G</a:t>
            </a:r>
            <a:r>
              <a:rPr kumimoji="1" lang="zh-CN" altLang="en-US" dirty="0"/>
              <a:t>大</a:t>
            </a:r>
            <a:r>
              <a:rPr kumimoji="1" lang="en-US" altLang="zh-CN" dirty="0"/>
              <a:t>A</a:t>
            </a:r>
            <a:r>
              <a:rPr kumimoji="1" lang="zh-CN" altLang="en-US" dirty="0"/>
              <a:t>大</a:t>
            </a:r>
            <a:r>
              <a:rPr kumimoji="1" lang="en-US" altLang="zh-CN" dirty="0"/>
              <a:t>A</a:t>
            </a:r>
            <a:r>
              <a:rPr kumimoji="1" lang="zh-CN" altLang="en-US" dirty="0"/>
              <a:t>*。大</a:t>
            </a:r>
            <a:r>
              <a:rPr kumimoji="1" lang="en-US" altLang="zh-CN" dirty="0"/>
              <a:t>A</a:t>
            </a:r>
            <a:r>
              <a:rPr kumimoji="1" lang="zh-CN" altLang="en-US" dirty="0"/>
              <a:t>就是图的邻接矩阵，</a:t>
            </a:r>
            <a:r>
              <a:rPr kumimoji="1" lang="en-US" altLang="zh-CN" dirty="0"/>
              <a:t>A</a:t>
            </a:r>
            <a:r>
              <a:rPr kumimoji="1" lang="zh-CN" altLang="en-US" dirty="0"/>
              <a:t>*就是模型参数之间的参数距离。是这个大</a:t>
            </a:r>
            <a:r>
              <a:rPr kumimoji="1" lang="en-US" altLang="zh-CN" dirty="0"/>
              <a:t>S</a:t>
            </a:r>
            <a:r>
              <a:rPr kumimoji="1" lang="zh-CN" altLang="en-US" dirty="0"/>
              <a:t>定义的。</a:t>
            </a:r>
            <a:endParaRPr kumimoji="1" lang="en-US" altLang="zh-CN" dirty="0"/>
          </a:p>
          <a:p>
            <a:r>
              <a:rPr kumimoji="1" lang="zh-CN" altLang="en-US" dirty="0"/>
              <a:t>前面不是提到聚合是基于节点的相似性的嘛，所以这里多了一项惩罚项，就是该节点的特征，与其邻居的特征尽可能接近。</a:t>
            </a:r>
            <a:endParaRPr kumimoji="1" lang="en-US" altLang="zh-CN" dirty="0"/>
          </a:p>
          <a:p>
            <a:endParaRPr kumimoji="1" lang="en-US" altLang="zh-CN" dirty="0"/>
          </a:p>
          <a:p>
            <a:r>
              <a:rPr kumimoji="1" lang="zh-CN" altLang="en-US" dirty="0"/>
              <a:t>其实这个约束也就是最后一个式子所表达的含义，就是让</a:t>
            </a:r>
            <a:r>
              <a:rPr kumimoji="1" lang="en-US" altLang="zh-CN" dirty="0" err="1"/>
              <a:t>ui</a:t>
            </a:r>
            <a:r>
              <a:rPr kumimoji="1" lang="zh-CN" altLang="en-US" dirty="0"/>
              <a:t>和他所有的邻居之间的距离之和最小。那怎么让他最小呢，其实就是</a:t>
            </a:r>
            <a:r>
              <a:rPr kumimoji="1" lang="en-US" altLang="zh-CN" dirty="0"/>
              <a:t>GCN</a:t>
            </a:r>
            <a:r>
              <a:rPr kumimoji="1" lang="zh-CN" altLang="en-US" dirty="0"/>
              <a:t>的聚合。</a:t>
            </a:r>
            <a:endParaRPr kumimoji="1"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313808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这个是整体框架。首先这个服务器上是有一个完整的图结构的。这个图结构可能是数据集天然具备的，那么就可以在服务器上进行一个图消息传播和消息聚合。</a:t>
            </a:r>
            <a:endParaRPr kumimoji="1" lang="en-US" altLang="zh-CN" dirty="0"/>
          </a:p>
          <a:p>
            <a:endParaRPr kumimoji="1" lang="en-US" altLang="zh-CN" dirty="0"/>
          </a:p>
          <a:p>
            <a:r>
              <a:rPr kumimoji="1" lang="zh-CN" altLang="en-US" dirty="0"/>
              <a:t>后面也会提到如果数据集本身是没有一个显著的图结构，然后如何去挖掘这个隐含的图结构信息的。</a:t>
            </a:r>
            <a:endParaRPr kumimoji="1" lang="en-US" altLang="zh-CN" dirty="0"/>
          </a:p>
          <a:p>
            <a:endParaRPr kumimoji="1" lang="en-US" altLang="zh-CN" dirty="0"/>
          </a:p>
          <a:p>
            <a:r>
              <a:rPr kumimoji="1" lang="zh-CN" altLang="en-US" dirty="0"/>
              <a:t>然后这里是本地客户端，使用本地的数据训练得到的本地模型</a:t>
            </a:r>
            <a:r>
              <a:rPr kumimoji="1" lang="en-US" altLang="zh-CN" dirty="0"/>
              <a:t>v</a:t>
            </a:r>
            <a:r>
              <a:rPr kumimoji="1" lang="zh-CN" altLang="en-US" dirty="0"/>
              <a:t>。</a:t>
            </a:r>
            <a:endParaRPr kumimoji="1" lang="en-US" altLang="zh-CN" dirty="0"/>
          </a:p>
          <a:p>
            <a:r>
              <a:rPr kumimoji="1" lang="zh-CN" altLang="en-US" dirty="0"/>
              <a:t>然后所有的</a:t>
            </a:r>
            <a:r>
              <a:rPr kumimoji="1" lang="en-US" altLang="zh-CN" dirty="0"/>
              <a:t>v</a:t>
            </a:r>
            <a:r>
              <a:rPr kumimoji="1" lang="zh-CN" altLang="en-US" dirty="0"/>
              <a:t>上传到服务器进行图的聚合。所以这里的图的每个节点特征就是刚才上传上来的模型参数。然后用</a:t>
            </a:r>
            <a:r>
              <a:rPr kumimoji="1" lang="en-US" altLang="zh-CN" dirty="0"/>
              <a:t>GCN</a:t>
            </a:r>
            <a:r>
              <a:rPr kumimoji="1" lang="zh-CN" altLang="en-US" dirty="0"/>
              <a:t>聚合，得到新的节点表示</a:t>
            </a:r>
            <a:r>
              <a:rPr kumimoji="1" lang="en-US" altLang="zh-CN" dirty="0"/>
              <a:t>u</a:t>
            </a:r>
            <a:r>
              <a:rPr kumimoji="1" lang="zh-CN" altLang="en-US" dirty="0"/>
              <a:t>。每个节点的</a:t>
            </a:r>
            <a:r>
              <a:rPr kumimoji="1" lang="en-US" altLang="zh-CN" dirty="0"/>
              <a:t>u</a:t>
            </a:r>
            <a:r>
              <a:rPr kumimoji="1" lang="zh-CN" altLang="en-US" dirty="0"/>
              <a:t>就包含了邻居节点的信息。</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101927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这个就是整个算法流程。首先还是用本地数据训练本地模型，除了计算本地模型的损失之外，还有和全局模型，聚合后的个性化模型之间的一个损失。</a:t>
            </a:r>
            <a:endParaRPr kumimoji="1" lang="en-US" altLang="zh-CN" dirty="0"/>
          </a:p>
          <a:p>
            <a:endParaRPr kumimoji="1" lang="en-US" altLang="zh-CN" dirty="0"/>
          </a:p>
          <a:p>
            <a:r>
              <a:rPr kumimoji="1" lang="zh-CN" altLang="en-US" dirty="0"/>
              <a:t>然后本地模型上传到服务器，作为</a:t>
            </a:r>
            <a:r>
              <a:rPr kumimoji="1" lang="en-US" altLang="zh-CN" dirty="0"/>
              <a:t>u</a:t>
            </a:r>
            <a:r>
              <a:rPr kumimoji="1" lang="zh-CN" altLang="en-US" dirty="0"/>
              <a:t>，经过</a:t>
            </a:r>
            <a:r>
              <a:rPr kumimoji="1" lang="en-US" altLang="zh-CN" dirty="0"/>
              <a:t>GCN</a:t>
            </a:r>
            <a:r>
              <a:rPr kumimoji="1" lang="zh-CN" altLang="en-US" dirty="0"/>
              <a:t>聚合得到更新后的</a:t>
            </a:r>
            <a:r>
              <a:rPr kumimoji="1" lang="en-US" altLang="zh-CN" dirty="0"/>
              <a:t>u</a:t>
            </a:r>
          </a:p>
          <a:p>
            <a:endParaRPr kumimoji="1" lang="en-US" altLang="zh-CN" dirty="0"/>
          </a:p>
          <a:p>
            <a:r>
              <a:rPr kumimoji="1" lang="zh-CN" altLang="en-US" dirty="0"/>
              <a:t>最后全图读出得到全局模型</a:t>
            </a:r>
            <a:r>
              <a:rPr kumimoji="1" lang="en-US" altLang="zh-CN" dirty="0"/>
              <a:t>w</a:t>
            </a:r>
            <a:r>
              <a:rPr kumimoji="1" lang="zh-CN" altLang="en-US" dirty="0"/>
              <a:t>。</a:t>
            </a:r>
            <a:endParaRPr kumimoji="1" lang="en-US" altLang="zh-CN" dirty="0"/>
          </a:p>
          <a:p>
            <a:endParaRPr kumimoji="1" lang="en-US" altLang="zh-CN" dirty="0"/>
          </a:p>
          <a:p>
            <a:r>
              <a:rPr kumimoji="1" lang="zh-CN" altLang="en-US" dirty="0"/>
              <a:t>这里还有一个额外的步骤，就是说如果数据集没有显式的图结构，那就通过这几个模型参数去学习一个隐含的图结构。</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1086385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如何学习这个隐含的图结构，就是这个</a:t>
            </a:r>
            <a:r>
              <a:rPr kumimoji="1" lang="en-US" altLang="zh-CN" dirty="0"/>
              <a:t>A</a:t>
            </a:r>
            <a:r>
              <a:rPr kumimoji="1" lang="zh-CN" altLang="en-US" dirty="0"/>
              <a:t>，作者在论文里完全没说清楚。在算法流程里就是这样一个式子：通过</a:t>
            </a:r>
            <a:r>
              <a:rPr kumimoji="1" lang="en-US" altLang="zh-CN" dirty="0"/>
              <a:t>v</a:t>
            </a:r>
            <a:r>
              <a:rPr kumimoji="1" lang="zh-CN" altLang="en-US" dirty="0"/>
              <a:t> </a:t>
            </a:r>
            <a:r>
              <a:rPr kumimoji="1" lang="en-US" altLang="zh-CN" dirty="0"/>
              <a:t>u</a:t>
            </a:r>
            <a:r>
              <a:rPr kumimoji="1" lang="zh-CN" altLang="en-US" dirty="0"/>
              <a:t> </a:t>
            </a:r>
            <a:r>
              <a:rPr kumimoji="1" lang="en-US" altLang="zh-CN" dirty="0"/>
              <a:t>w</a:t>
            </a:r>
            <a:r>
              <a:rPr kumimoji="1" lang="zh-CN" altLang="en-US" dirty="0"/>
              <a:t>得到</a:t>
            </a:r>
            <a:r>
              <a:rPr kumimoji="1" lang="en-US" altLang="zh-CN" dirty="0"/>
              <a:t>A</a:t>
            </a:r>
            <a:r>
              <a:rPr kumimoji="1" lang="zh-CN" altLang="en-US" dirty="0"/>
              <a:t>，然后优化目标就是这个式子，其实还是前面的那几个正则项。</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然后作者提到的就是说用一个</a:t>
            </a:r>
            <a:r>
              <a:rPr kumimoji="1" lang="en-US" altLang="zh-CN" dirty="0"/>
              <a:t>Graph</a:t>
            </a:r>
            <a:r>
              <a:rPr kumimoji="1" lang="zh-CN" altLang="en-US" dirty="0"/>
              <a:t> </a:t>
            </a:r>
            <a:r>
              <a:rPr kumimoji="1" lang="en-US" altLang="zh-CN" dirty="0"/>
              <a:t>encoder</a:t>
            </a:r>
            <a:r>
              <a:rPr kumimoji="1" lang="zh-CN" altLang="en-US" dirty="0"/>
              <a:t>来生成。就是究竟怎么生成这个</a:t>
            </a:r>
            <a:r>
              <a:rPr kumimoji="1" lang="en-US" altLang="zh-CN" dirty="0"/>
              <a:t>A</a:t>
            </a:r>
            <a:r>
              <a:rPr kumimoji="1" lang="zh-CN" altLang="en-US" dirty="0"/>
              <a:t>，我去看了下代码才明白：大概是这么个流程。</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首先生成一个随机的</a:t>
            </a:r>
            <a:r>
              <a:rPr kumimoji="1" lang="en-US" altLang="zh-CN" dirty="0"/>
              <a:t>A</a:t>
            </a:r>
            <a:r>
              <a:rPr kumimoji="1" lang="zh-CN" altLang="en-US" dirty="0"/>
              <a:t>，然后计算各个节点的模型</a:t>
            </a:r>
            <a:r>
              <a:rPr kumimoji="1" lang="en-US" altLang="zh-CN" dirty="0"/>
              <a:t>u</a:t>
            </a:r>
            <a:r>
              <a:rPr kumimoji="1" lang="zh-CN" altLang="en-US" dirty="0"/>
              <a:t>之间的参数距离矩阵。</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然后学习一个</a:t>
            </a:r>
            <a:r>
              <a:rPr kumimoji="1" lang="en-US" altLang="zh-CN" dirty="0"/>
              <a:t>MLP</a:t>
            </a:r>
            <a:r>
              <a:rPr kumimoji="1" lang="zh-CN" altLang="en-US" dirty="0"/>
              <a:t>，以这个距离矩阵作为目标，计算</a:t>
            </a:r>
            <a:r>
              <a:rPr kumimoji="1" lang="en-US" altLang="zh-CN" dirty="0"/>
              <a:t>A</a:t>
            </a:r>
            <a:r>
              <a:rPr kumimoji="1" lang="zh-CN" altLang="en-US" dirty="0"/>
              <a:t>和距离矩阵之间的损失，来更新</a:t>
            </a:r>
            <a:r>
              <a:rPr kumimoji="1" lang="en-US" altLang="zh-CN" dirty="0"/>
              <a:t>MLP</a:t>
            </a:r>
            <a:r>
              <a:rPr kumimoji="1" lang="zh-CN" altLang="en-US" dirty="0"/>
              <a:t>，最后得到一个</a:t>
            </a:r>
            <a:r>
              <a:rPr kumimoji="1" lang="en-US" altLang="zh-CN" dirty="0"/>
              <a:t>A</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其实他就是通过不同客户端之间的节点相似性来挖掘隐含的图结构关系，而且这里的最后的</a:t>
            </a:r>
            <a:r>
              <a:rPr kumimoji="1" lang="en-US" altLang="zh-CN" dirty="0"/>
              <a:t>A</a:t>
            </a:r>
            <a:r>
              <a:rPr kumimoji="1" lang="zh-CN" altLang="en-US" dirty="0"/>
              <a:t>他其实是一个全连接图了，只是说不同的边有不同的权重。</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2194783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最后就是实验部分。</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598671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333333"/>
                </a:solidFill>
                <a:effectLst/>
                <a:latin typeface="Arial" panose="020B0604020202020204" pitchFamily="34" charset="0"/>
              </a:rPr>
              <a:t>他验证了两组任务，第一个是交通流预测的任务。这个数据集是具有天然的图结构，并且具有</a:t>
            </a:r>
            <a:r>
              <a:rPr lang="en-US" altLang="zh-CN" b="0" i="0" u="none" strike="noStrike" dirty="0">
                <a:solidFill>
                  <a:srgbClr val="333333"/>
                </a:solidFill>
                <a:effectLst/>
                <a:latin typeface="Arial" panose="020B0604020202020204" pitchFamily="34" charset="0"/>
              </a:rPr>
              <a:t>Non-IID</a:t>
            </a:r>
            <a:r>
              <a:rPr lang="zh-CN" altLang="en-US" b="0" i="0" u="none" strike="noStrike" dirty="0">
                <a:solidFill>
                  <a:srgbClr val="333333"/>
                </a:solidFill>
                <a:effectLst/>
                <a:latin typeface="Arial" panose="020B0604020202020204" pitchFamily="34" charset="0"/>
              </a:rPr>
              <a:t>特性。</a:t>
            </a:r>
            <a:endParaRPr lang="en-US" altLang="zh-CN" b="0" i="0" u="none" strike="noStrike" dirty="0">
              <a:solidFill>
                <a:srgbClr val="333333"/>
              </a:solidFill>
              <a:effectLst/>
              <a:latin typeface="Arial" panose="020B0604020202020204" pitchFamily="34" charset="0"/>
            </a:endParaRPr>
          </a:p>
          <a:p>
            <a:r>
              <a:rPr lang="zh-CN" altLang="en-US" b="0" i="0" u="none" strike="noStrike" dirty="0">
                <a:solidFill>
                  <a:srgbClr val="333333"/>
                </a:solidFill>
                <a:effectLst/>
                <a:latin typeface="Arial" panose="020B0604020202020204" pitchFamily="34" charset="0"/>
              </a:rPr>
              <a:t>对比的模型包括最基本的</a:t>
            </a:r>
            <a:r>
              <a:rPr lang="en-US" altLang="zh-CN" b="0" i="0" u="none" strike="noStrike" dirty="0" err="1">
                <a:solidFill>
                  <a:srgbClr val="333333"/>
                </a:solidFill>
                <a:effectLst/>
                <a:latin typeface="Arial" panose="020B0604020202020204" pitchFamily="34" charset="0"/>
              </a:rPr>
              <a:t>FedAvg,FedAtt</a:t>
            </a:r>
            <a:r>
              <a:rPr lang="zh-CN" altLang="en-US" b="0" i="0" u="none" strike="noStrike" dirty="0">
                <a:solidFill>
                  <a:srgbClr val="333333"/>
                </a:solidFill>
                <a:effectLst/>
                <a:latin typeface="Arial" panose="020B0604020202020204" pitchFamily="34" charset="0"/>
              </a:rPr>
              <a:t>。然后这个</a:t>
            </a:r>
            <a:r>
              <a:rPr lang="en-US" altLang="zh-CN" b="0" i="0" u="none" strike="noStrike" dirty="0">
                <a:solidFill>
                  <a:srgbClr val="333333"/>
                </a:solidFill>
                <a:effectLst/>
                <a:latin typeface="Arial" panose="020B0604020202020204" pitchFamily="34" charset="0"/>
              </a:rPr>
              <a:t>SFL</a:t>
            </a:r>
            <a:r>
              <a:rPr lang="zh-CN" altLang="en-US" b="0" i="0" u="none" strike="noStrike" dirty="0">
                <a:solidFill>
                  <a:srgbClr val="333333"/>
                </a:solidFill>
                <a:effectLst/>
                <a:latin typeface="Arial" panose="020B0604020202020204" pitchFamily="34" charset="0"/>
              </a:rPr>
              <a:t>*就是</a:t>
            </a:r>
            <a:r>
              <a:rPr lang="en-US" altLang="zh-CN" b="0" i="0" u="none" strike="noStrike" dirty="0">
                <a:solidFill>
                  <a:srgbClr val="333333"/>
                </a:solidFill>
                <a:effectLst/>
                <a:latin typeface="Arial" panose="020B0604020202020204" pitchFamily="34" charset="0"/>
              </a:rPr>
              <a:t>SFL</a:t>
            </a:r>
            <a:r>
              <a:rPr lang="zh-CN" altLang="en-US" b="0" i="0" u="none" strike="noStrike" dirty="0">
                <a:solidFill>
                  <a:srgbClr val="333333"/>
                </a:solidFill>
                <a:effectLst/>
                <a:latin typeface="Arial" panose="020B0604020202020204" pitchFamily="34" charset="0"/>
              </a:rPr>
              <a:t>加上自己学习图结构，这里交通流数据他已经有现成的图结构，所以他这里相当于没有用，而是直接用参数距离生成的图结构。</a:t>
            </a:r>
            <a:endParaRPr lang="en-US" altLang="zh-CN" b="0" i="0" u="none" strike="noStrike" dirty="0">
              <a:solidFill>
                <a:srgbClr val="333333"/>
              </a:solidFill>
              <a:effectLst/>
              <a:latin typeface="Arial" panose="020B0604020202020204" pitchFamily="34" charset="0"/>
            </a:endParaRPr>
          </a:p>
          <a:p>
            <a:endParaRPr lang="en-US" altLang="zh-CN" b="0" i="0" u="none" strike="noStrike" dirty="0">
              <a:solidFill>
                <a:srgbClr val="333333"/>
              </a:solidFill>
              <a:effectLst/>
              <a:latin typeface="Arial" panose="020B0604020202020204" pitchFamily="34" charset="0"/>
            </a:endParaRPr>
          </a:p>
          <a:p>
            <a:r>
              <a:rPr lang="zh-CN" altLang="en-US" b="0" i="0" u="none" strike="noStrike" dirty="0">
                <a:solidFill>
                  <a:srgbClr val="333333"/>
                </a:solidFill>
                <a:effectLst/>
                <a:latin typeface="Arial" panose="020B0604020202020204" pitchFamily="34" charset="0"/>
              </a:rPr>
              <a:t>最后两个对比的算法，他们都是用于</a:t>
            </a:r>
            <a:r>
              <a:rPr lang="en" altLang="zh-CN" sz="1200" b="0" i="0" u="none" strike="noStrike" kern="1200" dirty="0">
                <a:solidFill>
                  <a:schemeClr val="tx1"/>
                </a:solidFill>
                <a:effectLst/>
                <a:latin typeface="+mn-lt"/>
                <a:ea typeface="+mn-ea"/>
                <a:cs typeface="+mn-cs"/>
              </a:rPr>
              <a:t>Spatial Temporal</a:t>
            </a:r>
            <a:r>
              <a:rPr lang="zh-CN" altLang="en" sz="1200" b="0" i="0" u="none" strike="noStrike" kern="1200" dirty="0">
                <a:solidFill>
                  <a:schemeClr val="tx1"/>
                </a:solidFill>
                <a:effectLst/>
                <a:latin typeface="+mn-lt"/>
                <a:ea typeface="+mn-ea"/>
                <a:cs typeface="+mn-cs"/>
              </a:rPr>
              <a:t>就是</a:t>
            </a:r>
            <a:r>
              <a:rPr lang="zh-CN" altLang="en-US" b="0" i="0" u="none" strike="noStrike" dirty="0">
                <a:solidFill>
                  <a:srgbClr val="333333"/>
                </a:solidFill>
                <a:effectLst/>
                <a:latin typeface="Arial" panose="020B0604020202020204" pitchFamily="34" charset="0"/>
              </a:rPr>
              <a:t>时空的图的建模。</a:t>
            </a:r>
            <a:endParaRPr lang="en-US" altLang="zh-CN" b="0" i="0" u="none" strike="noStrike" dirty="0">
              <a:solidFill>
                <a:srgbClr val="333333"/>
              </a:solidFill>
              <a:effectLst/>
              <a:latin typeface="Arial" panose="020B0604020202020204" pitchFamily="34" charset="0"/>
            </a:endParaRPr>
          </a:p>
          <a:p>
            <a:endParaRPr lang="en-US" altLang="zh-CN" b="0" i="0" u="none" strike="noStrike" dirty="0">
              <a:solidFill>
                <a:srgbClr val="333333"/>
              </a:solidFill>
              <a:effectLst/>
              <a:latin typeface="Arial" panose="020B0604020202020204" pitchFamily="34" charset="0"/>
            </a:endParaRPr>
          </a:p>
          <a:p>
            <a:r>
              <a:rPr lang="zh-CN" altLang="en-US" b="0" i="0" u="none" strike="noStrike" dirty="0">
                <a:solidFill>
                  <a:srgbClr val="333333"/>
                </a:solidFill>
                <a:effectLst/>
                <a:latin typeface="Arial" panose="020B0604020202020204" pitchFamily="34" charset="0"/>
              </a:rPr>
              <a:t>然后这个表就是预测结果，然后这个</a:t>
            </a:r>
            <a:r>
              <a:rPr lang="en-US" altLang="zh-CN" b="0" i="0" u="none" strike="noStrike" dirty="0">
                <a:solidFill>
                  <a:srgbClr val="333333"/>
                </a:solidFill>
                <a:effectLst/>
                <a:latin typeface="Arial" panose="020B0604020202020204" pitchFamily="34" charset="0"/>
              </a:rPr>
              <a:t>D4</a:t>
            </a:r>
            <a:r>
              <a:rPr lang="zh-CN" altLang="en-US" b="0" i="0" u="none" strike="noStrike" dirty="0">
                <a:solidFill>
                  <a:srgbClr val="333333"/>
                </a:solidFill>
                <a:effectLst/>
                <a:latin typeface="Arial" panose="020B0604020202020204" pitchFamily="34" charset="0"/>
              </a:rPr>
              <a:t>和</a:t>
            </a:r>
            <a:r>
              <a:rPr lang="en-US" altLang="zh-CN" b="0" i="0" u="none" strike="noStrike" dirty="0">
                <a:solidFill>
                  <a:srgbClr val="333333"/>
                </a:solidFill>
                <a:effectLst/>
                <a:latin typeface="Arial" panose="020B0604020202020204" pitchFamily="34" charset="0"/>
              </a:rPr>
              <a:t>D8</a:t>
            </a:r>
            <a:r>
              <a:rPr lang="zh-CN" altLang="en-US" b="0" i="0" u="none" strike="noStrike" dirty="0">
                <a:solidFill>
                  <a:srgbClr val="333333"/>
                </a:solidFill>
                <a:effectLst/>
                <a:latin typeface="Arial" panose="020B0604020202020204" pitchFamily="34" charset="0"/>
              </a:rPr>
              <a:t>他节点比较少，而且实际的距离也比较远，所以整体误差也比较大。然后这</a:t>
            </a:r>
            <a:r>
              <a:rPr lang="en-US" altLang="zh-CN" b="0" i="0" u="none" strike="noStrike" dirty="0">
                <a:solidFill>
                  <a:srgbClr val="333333"/>
                </a:solidFill>
                <a:effectLst/>
                <a:latin typeface="Arial" panose="020B0604020202020204" pitchFamily="34" charset="0"/>
              </a:rPr>
              <a:t>D4</a:t>
            </a:r>
            <a:r>
              <a:rPr lang="zh-CN" altLang="en-US" b="0" i="0" u="none" strike="noStrike" dirty="0">
                <a:solidFill>
                  <a:srgbClr val="333333"/>
                </a:solidFill>
                <a:effectLst/>
                <a:latin typeface="Arial" panose="020B0604020202020204" pitchFamily="34" charset="0"/>
              </a:rPr>
              <a:t>他是没有现成的图结构信息的，所以作者生成的图的效果要更好。</a:t>
            </a:r>
            <a:endParaRPr lang="en-US" altLang="zh-CN" b="0" i="0" u="none" strike="noStrike" dirty="0">
              <a:solidFill>
                <a:srgbClr val="333333"/>
              </a:solidFill>
              <a:effectLst/>
              <a:latin typeface="Arial" panose="020B0604020202020204" pitchFamily="34" charset="0"/>
            </a:endParaRPr>
          </a:p>
          <a:p>
            <a:r>
              <a:rPr lang="zh-CN" altLang="en-US" b="0" i="0" u="none" strike="noStrike" dirty="0">
                <a:solidFill>
                  <a:srgbClr val="333333"/>
                </a:solidFill>
                <a:effectLst/>
                <a:latin typeface="Arial" panose="020B0604020202020204" pitchFamily="34" charset="0"/>
              </a:rPr>
              <a:t>平均绝对百分误差</a:t>
            </a:r>
            <a:endParaRPr lang="en-US" altLang="zh-CN" b="0" i="0" u="none" strike="noStrike" dirty="0">
              <a:solidFill>
                <a:srgbClr val="333333"/>
              </a:solidFill>
              <a:effectLst/>
              <a:latin typeface="Arial" panose="020B0604020202020204" pitchFamily="34" charset="0"/>
            </a:endParaRPr>
          </a:p>
          <a:p>
            <a:endParaRPr kumimoji="1" lang="en-US" altLang="zh-CN" b="0" i="0" u="none" strike="noStrike" dirty="0">
              <a:solidFill>
                <a:srgbClr val="333333"/>
              </a:solidFill>
              <a:effectLst/>
              <a:latin typeface="Arial" panose="020B0604020202020204" pitchFamily="34" charset="0"/>
            </a:endParaRPr>
          </a:p>
          <a:p>
            <a:r>
              <a:rPr kumimoji="1" lang="zh-CN" altLang="en-US" b="0" i="0" u="none" strike="noStrike" dirty="0">
                <a:solidFill>
                  <a:srgbClr val="333333"/>
                </a:solidFill>
                <a:effectLst/>
                <a:latin typeface="Arial" panose="020B0604020202020204" pitchFamily="34" charset="0"/>
              </a:rPr>
              <a:t>这些都是不同的交通流预测数据集，最后两个是美国同一个洲的两个不同的地方不同时间的数据集。</a:t>
            </a:r>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3341572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第二组实验是图片分类的任务。</a:t>
            </a:r>
            <a:endParaRPr kumimoji="1" lang="en-US" altLang="zh-CN" dirty="0"/>
          </a:p>
          <a:p>
            <a:endParaRPr kumimoji="1" lang="en-US" altLang="zh-CN" dirty="0"/>
          </a:p>
          <a:p>
            <a:r>
              <a:rPr kumimoji="1" lang="zh-CN" altLang="en-US" dirty="0"/>
              <a:t>这个分片他就是衡量了</a:t>
            </a:r>
            <a:r>
              <a:rPr kumimoji="1" lang="en-US" altLang="zh-CN" dirty="0"/>
              <a:t>Non-IID</a:t>
            </a:r>
            <a:r>
              <a:rPr kumimoji="1" lang="zh-CN" altLang="en-US" dirty="0"/>
              <a:t>的程度。一个分片他只有一个类别，所以分片数越小说明数据异构程度越大。</a:t>
            </a:r>
            <a:endParaRPr kumimoji="1" lang="en-US" altLang="zh-CN" dirty="0"/>
          </a:p>
          <a:p>
            <a:endParaRPr kumimoji="1" lang="en-US" altLang="zh-CN" dirty="0"/>
          </a:p>
          <a:p>
            <a:r>
              <a:rPr kumimoji="1" lang="zh-CN" altLang="en-US" dirty="0"/>
              <a:t>对于这种异构程度比较大的，本文的模型还是很有效的。</a:t>
            </a:r>
            <a:endParaRPr kumimoji="1" lang="en-US" altLang="zh-CN" dirty="0"/>
          </a:p>
          <a:p>
            <a:r>
              <a:rPr kumimoji="1" lang="zh-CN" altLang="en-US" dirty="0"/>
              <a:t>然后对于异构程度比较小的，大部分模型的结果其实都差不多。</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38249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主要分享三个部分内容。</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a:t>
            </a:fld>
            <a:endParaRPr lang="zh-CN" altLang="en-US"/>
          </a:p>
        </p:txBody>
      </p:sp>
    </p:spTree>
    <p:extLst>
      <p:ext uri="{BB962C8B-B14F-4D97-AF65-F5344CB8AC3E}">
        <p14:creationId xmlns:p14="http://schemas.microsoft.com/office/powerpoint/2010/main" val="2778510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然后这个是收敛曲线，</a:t>
            </a:r>
            <a:r>
              <a:rPr kumimoji="1" lang="en-US" altLang="zh-CN" dirty="0"/>
              <a:t>Non-IID</a:t>
            </a:r>
            <a:r>
              <a:rPr kumimoji="1" lang="zh-CN" altLang="en-US" dirty="0"/>
              <a:t>程度越小，整个模型的训练过程相对来说就更小。</a:t>
            </a:r>
            <a:endParaRPr kumimoji="1" lang="en-US" altLang="zh-CN" dirty="0"/>
          </a:p>
          <a:p>
            <a:r>
              <a:rPr kumimoji="1" lang="zh-CN" altLang="en-US" dirty="0"/>
              <a:t>总体来看，作者提出的模型的精度都是比较高的。</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1095153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最后是邻接矩阵的可视化，主要是用来说明</a:t>
            </a:r>
            <a:r>
              <a:rPr kumimoji="1" lang="en-US" altLang="zh-CN" dirty="0"/>
              <a:t>SFL</a:t>
            </a:r>
            <a:r>
              <a:rPr kumimoji="1" lang="zh-CN" altLang="en-US" dirty="0"/>
              <a:t>*，就是自动生成图结构的有效性。</a:t>
            </a:r>
            <a:endParaRPr kumimoji="1" lang="en-US" altLang="zh-CN" dirty="0"/>
          </a:p>
          <a:p>
            <a:endParaRPr kumimoji="1" lang="en-US" altLang="zh-CN" dirty="0"/>
          </a:p>
          <a:p>
            <a:r>
              <a:rPr kumimoji="1" lang="zh-CN" altLang="en-US" dirty="0"/>
              <a:t>这个主要看上面两个交通流的数据集，最上面两个是预先定义的图结构，其实就是根据道路连接关系构造的图。</a:t>
            </a:r>
            <a:endParaRPr kumimoji="1" lang="en-US" altLang="zh-CN" dirty="0"/>
          </a:p>
          <a:p>
            <a:endParaRPr kumimoji="1" lang="en-US" altLang="zh-CN" dirty="0"/>
          </a:p>
          <a:p>
            <a:r>
              <a:rPr kumimoji="1" lang="zh-CN" altLang="en-US" dirty="0"/>
              <a:t>下面两个就是通过模型特征距离生成的图，明显要比上面两个更复杂一点。他也能够挖掘到距离较远、不相互连接的依赖。</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extLst>
      <p:ext uri="{BB962C8B-B14F-4D97-AF65-F5344CB8AC3E}">
        <p14:creationId xmlns:p14="http://schemas.microsoft.com/office/powerpoint/2010/main" val="2820450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整篇文章感觉比较有新意的就是，把图的消息传播消息聚合解释到了个性化联邦学习，</a:t>
            </a:r>
            <a:endParaRPr kumimoji="1" lang="en-US" altLang="zh-CN" dirty="0"/>
          </a:p>
          <a:p>
            <a:r>
              <a:rPr lang="zh-CN" altLang="en-US" b="0" i="0" dirty="0">
                <a:solidFill>
                  <a:srgbClr val="1F2225"/>
                </a:solidFill>
                <a:effectLst/>
                <a:latin typeface=".SFNS-Regular"/>
              </a:rPr>
              <a:t>然后</a:t>
            </a:r>
            <a:r>
              <a:rPr lang="en-US" altLang="zh-CN" b="0" i="0" dirty="0">
                <a:solidFill>
                  <a:srgbClr val="1F2225"/>
                </a:solidFill>
                <a:effectLst/>
                <a:latin typeface=".SFNS-Regular"/>
              </a:rPr>
              <a:t>SFL* </a:t>
            </a:r>
            <a:r>
              <a:rPr lang="zh-CN" altLang="en-US" b="0" i="0" dirty="0">
                <a:solidFill>
                  <a:srgbClr val="1F2225"/>
                </a:solidFill>
                <a:effectLst/>
                <a:latin typeface=".SFNS-Regular"/>
              </a:rPr>
              <a:t>他也可以学习客户端之间的隐含图结构</a:t>
            </a:r>
            <a:endParaRPr lang="en-US" altLang="zh-CN" b="0" i="0" dirty="0">
              <a:solidFill>
                <a:srgbClr val="1F2225"/>
              </a:solidFill>
              <a:effectLst/>
              <a:latin typeface=".SFNS-Regular"/>
            </a:endParaRPr>
          </a:p>
          <a:p>
            <a:endParaRPr lang="zh-CN" altLang="en-US" dirty="0">
              <a:solidFill>
                <a:srgbClr val="1F2225"/>
              </a:solidFill>
              <a:effectLst/>
              <a:latin typeface=".AppleSystemUIFont"/>
            </a:endParaRPr>
          </a:p>
          <a:p>
            <a:r>
              <a:rPr lang="zh-CN" altLang="en-US" b="0" i="0" dirty="0">
                <a:solidFill>
                  <a:srgbClr val="1F2225"/>
                </a:solidFill>
                <a:effectLst/>
                <a:latin typeface=".SFNS-Regular"/>
              </a:rPr>
              <a:t>但是很多算法细节论文中都一带而过，比如说怎么聚合客户端的模型，然后怎么到底生成图的，都没有解释。基本上是去看他的代码才知道大概是怎么做的。</a:t>
            </a:r>
            <a:endParaRPr lang="en-US" altLang="zh-CN" b="0" i="0" dirty="0">
              <a:solidFill>
                <a:srgbClr val="1F2225"/>
              </a:solidFill>
              <a:effectLst/>
              <a:latin typeface=".SFNS-Regular"/>
            </a:endParaRPr>
          </a:p>
          <a:p>
            <a:endParaRPr lang="en-US" altLang="zh-CN" b="0" i="0" dirty="0">
              <a:solidFill>
                <a:srgbClr val="1F2225"/>
              </a:solidFill>
              <a:effectLst/>
              <a:latin typeface=".SFNS-Regular"/>
            </a:endParaRPr>
          </a:p>
          <a:p>
            <a:r>
              <a:rPr lang="zh-CN" altLang="en-US" b="0" i="0" dirty="0">
                <a:solidFill>
                  <a:srgbClr val="1F2225"/>
                </a:solidFill>
                <a:effectLst/>
                <a:latin typeface=".SFNS-Regular"/>
              </a:rPr>
              <a:t>包括我看他论文里用到了</a:t>
            </a:r>
            <a:r>
              <a:rPr lang="en-US" altLang="zh-CN" b="0" i="0" dirty="0">
                <a:solidFill>
                  <a:srgbClr val="1F2225"/>
                </a:solidFill>
                <a:effectLst/>
                <a:latin typeface=".SFNS-Regular"/>
              </a:rPr>
              <a:t>GCN</a:t>
            </a:r>
            <a:r>
              <a:rPr lang="zh-CN" altLang="en-US" b="0" i="0" dirty="0">
                <a:solidFill>
                  <a:srgbClr val="1F2225"/>
                </a:solidFill>
                <a:effectLst/>
                <a:latin typeface=".SFNS-Regular"/>
              </a:rPr>
              <a:t>来更新模型</a:t>
            </a:r>
            <a:r>
              <a:rPr lang="en-US" altLang="zh-CN" b="0" i="0" dirty="0">
                <a:solidFill>
                  <a:srgbClr val="1F2225"/>
                </a:solidFill>
                <a:effectLst/>
                <a:latin typeface=".SFNS-Regular"/>
              </a:rPr>
              <a:t>u</a:t>
            </a:r>
            <a:r>
              <a:rPr lang="zh-CN" altLang="en-US" b="0" i="0" dirty="0">
                <a:solidFill>
                  <a:srgbClr val="1F2225"/>
                </a:solidFill>
                <a:effectLst/>
                <a:latin typeface=".SFNS-Regular"/>
              </a:rPr>
              <a:t>，但实际上他用的不是图神经网络，就是单纯的的图的聚合而已。</a:t>
            </a:r>
            <a:endParaRPr lang="en-US" altLang="zh-CN" b="0" i="0" dirty="0">
              <a:solidFill>
                <a:srgbClr val="1F2225"/>
              </a:solidFill>
              <a:effectLst/>
              <a:latin typeface=".SFNS-Regular"/>
            </a:endParaRPr>
          </a:p>
          <a:p>
            <a:endParaRPr lang="en-US" altLang="zh-CN" b="0" i="0" dirty="0">
              <a:solidFill>
                <a:srgbClr val="1F2225"/>
              </a:solidFill>
              <a:effectLst/>
              <a:latin typeface=".SFNS-Regular"/>
            </a:endParaRPr>
          </a:p>
          <a:p>
            <a:r>
              <a:rPr lang="zh-CN" altLang="en-US" b="0" i="0" dirty="0">
                <a:solidFill>
                  <a:srgbClr val="1F2225"/>
                </a:solidFill>
                <a:effectLst/>
                <a:latin typeface=".SFNS-Regular"/>
              </a:rPr>
              <a:t>还有最后对于图的生成，我也觉得比较奇怪吧，</a:t>
            </a:r>
            <a:r>
              <a:rPr kumimoji="1" lang="zh-CN" altLang="en-US" dirty="0"/>
              <a:t>为什么不直接用模型参数距离矩阵，而是非要学习一个</a:t>
            </a:r>
            <a:r>
              <a:rPr kumimoji="1" lang="en-US" altLang="zh-CN" dirty="0"/>
              <a:t>A</a:t>
            </a:r>
            <a:r>
              <a:rPr kumimoji="1" lang="zh-CN" altLang="en-US" dirty="0"/>
              <a:t>，让他接近</a:t>
            </a:r>
            <a:r>
              <a:rPr kumimoji="1" lang="zh-CN" altLang="en-US"/>
              <a:t>这个距离矩阵。</a:t>
            </a:r>
            <a:endParaRPr lang="zh-CN" altLang="en-US" dirty="0">
              <a:solidFill>
                <a:srgbClr val="1F2225"/>
              </a:solidFill>
              <a:effectLst/>
              <a:latin typeface=".AppleSystemUIFont"/>
            </a:endParaRPr>
          </a:p>
          <a:p>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22</a:t>
            </a:fld>
            <a:endParaRPr lang="zh-CN" altLang="en-US"/>
          </a:p>
        </p:txBody>
      </p:sp>
    </p:spTree>
    <p:extLst>
      <p:ext uri="{BB962C8B-B14F-4D97-AF65-F5344CB8AC3E}">
        <p14:creationId xmlns:p14="http://schemas.microsoft.com/office/powerpoint/2010/main" val="4279714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Structured</a:t>
            </a:r>
            <a:r>
              <a:rPr kumimoji="1" lang="zh-CN" altLang="en-US" dirty="0"/>
              <a:t> </a:t>
            </a:r>
            <a:r>
              <a:rPr kumimoji="1" lang="en-US" altLang="zh-CN" dirty="0"/>
              <a:t>FL</a:t>
            </a:r>
            <a:r>
              <a:rPr kumimoji="1" lang="zh-CN" altLang="en-US" dirty="0"/>
              <a:t>最近也有一些文章，从聚合的角度大概分成两类，一种是中心的聚合，还有一种就是完全去中心化的传输。</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23</a:t>
            </a:fld>
            <a:endParaRPr lang="zh-CN" altLang="en-US"/>
          </a:p>
        </p:txBody>
      </p:sp>
    </p:spTree>
    <p:extLst>
      <p:ext uri="{BB962C8B-B14F-4D97-AF65-F5344CB8AC3E}">
        <p14:creationId xmlns:p14="http://schemas.microsoft.com/office/powerpoint/2010/main" val="1944692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左边这个和今天讲的文章还是比较类似的，都是为了得到一个更好的本地模型，在服务器上利用图结构信息。也就是利用图结构来优化用于下游训练的模型。</a:t>
            </a:r>
            <a:endParaRPr kumimoji="1" lang="en-US" altLang="zh-CN" dirty="0"/>
          </a:p>
          <a:p>
            <a:endParaRPr kumimoji="1" lang="en-US" altLang="zh-CN" dirty="0"/>
          </a:p>
          <a:p>
            <a:r>
              <a:rPr kumimoji="1" lang="zh-CN" altLang="en-US" dirty="0"/>
              <a:t>右边这个他上传到服务器的是节点数据的嵌入表示，使得数据包含更丰富的结构信息，从而让联邦学习的模型能够更好的训练。</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24</a:t>
            </a:fld>
            <a:endParaRPr lang="zh-CN" altLang="en-US"/>
          </a:p>
        </p:txBody>
      </p:sp>
    </p:spTree>
    <p:extLst>
      <p:ext uri="{BB962C8B-B14F-4D97-AF65-F5344CB8AC3E}">
        <p14:creationId xmlns:p14="http://schemas.microsoft.com/office/powerpoint/2010/main" val="3778045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另一类是考虑到联邦学习里的通信代价，所以用完全去中心化的方式训练。</a:t>
            </a:r>
            <a:endParaRPr kumimoji="1" lang="en-US" altLang="zh-CN" dirty="0"/>
          </a:p>
          <a:p>
            <a:r>
              <a:rPr kumimoji="1" lang="zh-CN" altLang="en-US" dirty="0"/>
              <a:t>比较有代表的也分两类工作，一类是聚合时只使用邻居的节点信息的因为涉及到比较机密的信息，而且客户端之间也不是相互信任的。</a:t>
            </a:r>
            <a:endParaRPr kumimoji="1" lang="en-US" altLang="zh-CN" dirty="0"/>
          </a:p>
          <a:p>
            <a:r>
              <a:rPr kumimoji="1" lang="zh-CN" altLang="en-US" dirty="0"/>
              <a:t>另外一种是聚合时还要考虑本地的梯度信息的。</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25</a:t>
            </a:fld>
            <a:endParaRPr lang="zh-CN" altLang="en-US"/>
          </a:p>
        </p:txBody>
      </p:sp>
    </p:spTree>
    <p:extLst>
      <p:ext uri="{BB962C8B-B14F-4D97-AF65-F5344CB8AC3E}">
        <p14:creationId xmlns:p14="http://schemas.microsoft.com/office/powerpoint/2010/main" val="236140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以上就是我今天分享的全部内容，谢谢大家。</a:t>
            </a:r>
            <a:endParaRPr kumimoji="1" lang="en-US" altLang="zh-CN" dirty="0"/>
          </a:p>
          <a:p>
            <a:endParaRPr kumimoji="1" lang="en-US" altLang="zh-CN" dirty="0"/>
          </a:p>
          <a:p>
            <a:r>
              <a:rPr kumimoji="1" lang="zh-CN" altLang="en-US" dirty="0"/>
              <a:t>图的生成（其他假定存在、本文根据参数距离生成）。根据最终的下游任务目标来端到端生成？比如根据最终的预测效果来决定要不要建立关联。</a:t>
            </a:r>
            <a:endParaRPr kumimoji="1" lang="en-US" altLang="zh-CN" dirty="0"/>
          </a:p>
          <a:p>
            <a:endParaRPr kumimoji="1" lang="en-US" altLang="zh-CN" dirty="0"/>
          </a:p>
          <a:p>
            <a:r>
              <a:rPr kumimoji="1" lang="zh-CN" altLang="en-US" dirty="0"/>
              <a:t>图的聚合：</a:t>
            </a:r>
            <a:r>
              <a:rPr kumimoji="1" lang="en-US" altLang="zh-CN" dirty="0"/>
              <a:t>GCN</a:t>
            </a:r>
            <a:r>
              <a:rPr kumimoji="1" lang="zh-CN" altLang="en-US" dirty="0"/>
              <a:t>，考虑不同的权重？</a:t>
            </a:r>
            <a:r>
              <a:rPr kumimoji="1" lang="en-US" altLang="zh-CN" dirty="0"/>
              <a:t>GAT</a:t>
            </a:r>
            <a:r>
              <a:rPr kumimoji="1" lang="zh-CN" altLang="en-US" dirty="0"/>
              <a:t>，更好的解释不同邻居的影响。</a:t>
            </a:r>
            <a:endParaRPr kumimoji="1" lang="en-US" altLang="zh-CN" dirty="0"/>
          </a:p>
          <a:p>
            <a:endParaRPr kumimoji="1" lang="en-US" altLang="zh-CN" dirty="0"/>
          </a:p>
          <a:p>
            <a:r>
              <a:rPr kumimoji="1" lang="zh-CN" altLang="en-US" dirty="0"/>
              <a:t>去中心化联邦学习：没有预定的图结构，能否直接不需要服务器，节省服务器通信开销？两两决定是否互相连接。</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26</a:t>
            </a:fld>
            <a:endParaRPr lang="zh-CN" altLang="en-US"/>
          </a:p>
        </p:txBody>
      </p:sp>
    </p:spTree>
    <p:extLst>
      <p:ext uri="{BB962C8B-B14F-4D97-AF65-F5344CB8AC3E}">
        <p14:creationId xmlns:p14="http://schemas.microsoft.com/office/powerpoint/2010/main" val="1538791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首先是第一部分，研究背景。</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956699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联邦学习他就是一种分布式的训练框架。每个客户端只使用自己的本地数据训练模型，然后将训练的模型上传到服务器进行聚合，比如最简单的加权平均</a:t>
            </a:r>
            <a:r>
              <a:rPr kumimoji="1" lang="en-US" altLang="zh-CN" dirty="0" err="1"/>
              <a:t>FedAvg</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然后服务器下发聚合后的模型进行下一轮的训练。</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联邦学习中每个客户端不需要传输数据，所以能够保护数据隐私，节省传输开销。</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但也存在很多问题，比如不同终端的系统异构问题，还有数据的</a:t>
            </a:r>
            <a:r>
              <a:rPr kumimoji="1" lang="en-US" altLang="zh-CN" dirty="0"/>
              <a:t>Non-IID</a:t>
            </a:r>
            <a:r>
              <a:rPr kumimoji="1" lang="zh-CN" altLang="en-US" dirty="0"/>
              <a:t>特性。</a:t>
            </a:r>
            <a:endParaRPr kumimoji="1"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3771284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Non-IID</a:t>
            </a:r>
            <a:r>
              <a:rPr kumimoji="1" lang="zh-CN" altLang="en-US" dirty="0"/>
              <a:t>就是非独立同分布。</a:t>
            </a:r>
            <a:endParaRPr kumimoji="1" lang="en-US" altLang="zh-CN" dirty="0"/>
          </a:p>
          <a:p>
            <a:r>
              <a:rPr lang="zh-CN" altLang="zh-CN" kern="100" dirty="0">
                <a:ea typeface="微软雅黑" panose="020B0503020204020204" pitchFamily="34" charset="-122"/>
              </a:rPr>
              <a:t>独立同分布所有样本</a:t>
            </a:r>
            <a:r>
              <a:rPr lang="zh-CN" altLang="zh-CN" b="1" kern="100" dirty="0">
                <a:solidFill>
                  <a:srgbClr val="FF0000"/>
                </a:solidFill>
                <a:ea typeface="微软雅黑" panose="020B0503020204020204" pitchFamily="34" charset="-122"/>
              </a:rPr>
              <a:t>服从一个隐含的分布</a:t>
            </a:r>
            <a:r>
              <a:rPr lang="zh-CN" altLang="zh-CN" kern="100" dirty="0">
                <a:ea typeface="微软雅黑" panose="020B0503020204020204" pitchFamily="34" charset="-122"/>
              </a:rPr>
              <a:t>，所有样本都是</a:t>
            </a:r>
            <a:r>
              <a:rPr lang="zh-CN" altLang="zh-CN" b="1" kern="100" dirty="0">
                <a:solidFill>
                  <a:srgbClr val="FF0000"/>
                </a:solidFill>
                <a:ea typeface="微软雅黑" panose="020B0503020204020204" pitchFamily="34" charset="-122"/>
              </a:rPr>
              <a:t>独立地从这个分布上采样</a:t>
            </a:r>
            <a:r>
              <a:rPr lang="zh-CN" altLang="en-US" b="1" kern="100" dirty="0">
                <a:solidFill>
                  <a:srgbClr val="FF0000"/>
                </a:solidFill>
                <a:ea typeface="微软雅黑" panose="020B0503020204020204" pitchFamily="34" charset="-122"/>
              </a:rPr>
              <a:t>得到的</a:t>
            </a:r>
            <a:r>
              <a:rPr lang="zh-CN" altLang="zh-CN" kern="100" dirty="0">
                <a:ea typeface="微软雅黑" panose="020B0503020204020204" pitchFamily="34" charset="-122"/>
              </a:rPr>
              <a:t>。</a:t>
            </a:r>
            <a:endParaRPr lang="en-US" altLang="zh-CN" kern="100" dirty="0">
              <a:ea typeface="微软雅黑" panose="020B0503020204020204" pitchFamily="34" charset="-122"/>
            </a:endParaRPr>
          </a:p>
          <a:p>
            <a:endParaRPr lang="en-US" altLang="zh-CN" kern="100" dirty="0">
              <a:ea typeface="微软雅黑" panose="020B0503020204020204" pitchFamily="34" charset="-122"/>
            </a:endParaRPr>
          </a:p>
          <a:p>
            <a:r>
              <a:rPr lang="zh-CN" altLang="en-US" kern="100" dirty="0">
                <a:ea typeface="微软雅黑" panose="020B0503020204020204" pitchFamily="34" charset="-122"/>
              </a:rPr>
              <a:t>这个假设一半就</a:t>
            </a:r>
            <a:r>
              <a:rPr lang="zh-CN" altLang="zh-CN" kern="100" dirty="0">
                <a:ea typeface="微软雅黑" panose="020B0503020204020204" pitchFamily="34" charset="-122"/>
              </a:rPr>
              <a:t>保障了通过训练数据学习到的模型能够在测试集上获得好的效果。</a:t>
            </a:r>
            <a:endParaRPr lang="en-US" altLang="zh-CN" kern="100" dirty="0">
              <a:ea typeface="微软雅黑" panose="020B0503020204020204" pitchFamily="34" charset="-122"/>
            </a:endParaRPr>
          </a:p>
          <a:p>
            <a:endParaRPr lang="en-US" altLang="zh-CN" kern="100" dirty="0">
              <a:ea typeface="微软雅黑" panose="020B0503020204020204" pitchFamily="34" charset="-122"/>
            </a:endParaRPr>
          </a:p>
          <a:p>
            <a:r>
              <a:rPr lang="zh-CN" altLang="en-US" kern="100" dirty="0">
                <a:ea typeface="微软雅黑" panose="020B0503020204020204" pitchFamily="34" charset="-122"/>
              </a:rPr>
              <a:t>但是</a:t>
            </a:r>
            <a:r>
              <a:rPr lang="zh-CN" altLang="zh-CN" kern="100" dirty="0">
                <a:ea typeface="微软雅黑" panose="020B0503020204020204" pitchFamily="34" charset="-122"/>
              </a:rPr>
              <a:t>在联邦学习的应用场景中，各个客户端设备上的数据是独立产生的，</a:t>
            </a:r>
            <a:r>
              <a:rPr lang="zh-CN" altLang="en-US" kern="100" dirty="0">
                <a:ea typeface="微软雅黑" panose="020B0503020204020204" pitchFamily="34" charset="-122"/>
              </a:rPr>
              <a:t>每个客户端</a:t>
            </a:r>
            <a:r>
              <a:rPr lang="zh-CN" altLang="zh-CN" kern="100" dirty="0">
                <a:ea typeface="微软雅黑" panose="020B0503020204020204" pitchFamily="34" charset="-122"/>
              </a:rPr>
              <a:t>本地数据都</a:t>
            </a:r>
            <a:r>
              <a:rPr lang="zh-CN" altLang="zh-CN" b="1" kern="100" dirty="0">
                <a:solidFill>
                  <a:srgbClr val="FF0000"/>
                </a:solidFill>
                <a:ea typeface="微软雅黑" panose="020B0503020204020204" pitchFamily="34" charset="-122"/>
              </a:rPr>
              <a:t>不能代表总体分布</a:t>
            </a:r>
            <a:r>
              <a:rPr lang="zh-CN" altLang="en-US" b="1" kern="100" dirty="0">
                <a:solidFill>
                  <a:srgbClr val="FF0000"/>
                </a:solidFill>
                <a:ea typeface="微软雅黑" panose="020B0503020204020204" pitchFamily="34" charset="-122"/>
              </a:rPr>
              <a:t>。</a:t>
            </a:r>
            <a:endParaRPr lang="en-US" altLang="zh-CN" b="1" kern="100" dirty="0">
              <a:solidFill>
                <a:srgbClr val="FF0000"/>
              </a:solidFill>
              <a:ea typeface="微软雅黑" panose="020B0503020204020204" pitchFamily="34" charset="-122"/>
            </a:endParaRPr>
          </a:p>
          <a:p>
            <a:endParaRPr kumimoji="1" lang="en-US" altLang="zh-CN" b="1" kern="100" dirty="0">
              <a:solidFill>
                <a:srgbClr val="FF0000"/>
              </a:solidFill>
              <a:ea typeface="微软雅黑" panose="020B0503020204020204" pitchFamily="34" charset="-122"/>
            </a:endParaRPr>
          </a:p>
          <a:p>
            <a:r>
              <a:rPr kumimoji="1" lang="zh-CN" altLang="en-US" b="1" kern="100" dirty="0">
                <a:solidFill>
                  <a:srgbClr val="FF0000"/>
                </a:solidFill>
                <a:ea typeface="微软雅黑" panose="020B0503020204020204" pitchFamily="34" charset="-122"/>
              </a:rPr>
              <a:t>举一个简答的例子就比如手写数字识别，</a:t>
            </a:r>
            <a:r>
              <a:rPr kumimoji="1" lang="en-US" altLang="zh-CN" b="1" kern="100" dirty="0">
                <a:solidFill>
                  <a:srgbClr val="FF0000"/>
                </a:solidFill>
                <a:ea typeface="微软雅黑" panose="020B0503020204020204" pitchFamily="34" charset="-122"/>
              </a:rPr>
              <a:t>IID</a:t>
            </a:r>
            <a:r>
              <a:rPr kumimoji="1" lang="zh-CN" altLang="en-US" b="1" kern="100" dirty="0">
                <a:solidFill>
                  <a:srgbClr val="FF0000"/>
                </a:solidFill>
                <a:ea typeface="微软雅黑" panose="020B0503020204020204" pitchFamily="34" charset="-122"/>
              </a:rPr>
              <a:t>就是每个终端上都基本上有全部的数字类型，但是</a:t>
            </a:r>
            <a:r>
              <a:rPr kumimoji="1" lang="en-US" altLang="zh-CN" b="1" kern="100" dirty="0">
                <a:solidFill>
                  <a:srgbClr val="FF0000"/>
                </a:solidFill>
                <a:ea typeface="微软雅黑" panose="020B0503020204020204" pitchFamily="34" charset="-122"/>
              </a:rPr>
              <a:t>Non-IID</a:t>
            </a:r>
            <a:r>
              <a:rPr kumimoji="1" lang="zh-CN" altLang="en-US" b="1" kern="100" dirty="0">
                <a:solidFill>
                  <a:srgbClr val="FF0000"/>
                </a:solidFill>
                <a:ea typeface="微软雅黑" panose="020B0503020204020204" pitchFamily="34" charset="-122"/>
              </a:rPr>
              <a:t>下每个客户端可能只有一两个类别。</a:t>
            </a:r>
            <a:endParaRPr kumimoji="1" lang="en-US" altLang="zh-CN" b="1" kern="100" dirty="0">
              <a:solidFill>
                <a:srgbClr val="FF0000"/>
              </a:solidFill>
              <a:ea typeface="微软雅黑" panose="020B0503020204020204" pitchFamily="34" charset="-122"/>
            </a:endParaRPr>
          </a:p>
          <a:p>
            <a:endParaRPr kumimoji="1" lang="en-US" altLang="zh-CN" b="1" kern="100" dirty="0">
              <a:solidFill>
                <a:srgbClr val="FF0000"/>
              </a:solidFill>
              <a:ea typeface="微软雅黑" panose="020B0503020204020204" pitchFamily="34" charset="-122"/>
            </a:endParaRPr>
          </a:p>
          <a:p>
            <a:r>
              <a:rPr kumimoji="1" lang="zh-CN" altLang="en-US" b="1" kern="100" dirty="0">
                <a:solidFill>
                  <a:srgbClr val="FF0000"/>
                </a:solidFill>
                <a:ea typeface="微软雅黑" panose="020B0503020204020204" pitchFamily="34" charset="-122"/>
              </a:rPr>
              <a:t>这样就会导致每个客户端本地模型的收敛方向相差比较大，那么聚合后的全局模型也就不能很好的适用于每个客户端。</a:t>
            </a:r>
            <a:endParaRPr kumimoji="1" lang="en-US" altLang="zh-CN" b="1" kern="100" dirty="0">
              <a:solidFill>
                <a:srgbClr val="FF0000"/>
              </a:solidFill>
              <a:ea typeface="微软雅黑" panose="020B0503020204020204" pitchFamily="34" charset="-122"/>
            </a:endParaRPr>
          </a:p>
          <a:p>
            <a:endParaRPr kumimoji="1" lang="en-US" altLang="zh-CN" b="1" kern="100" dirty="0">
              <a:solidFill>
                <a:srgbClr val="FF0000"/>
              </a:solidFill>
              <a:ea typeface="微软雅黑" panose="020B0503020204020204" pitchFamily="34" charset="-122"/>
            </a:endParaRPr>
          </a:p>
          <a:p>
            <a:endParaRPr kumimoji="1" lang="en-US" altLang="zh-CN" b="1" kern="100" dirty="0">
              <a:solidFill>
                <a:srgbClr val="FF0000"/>
              </a:solidFill>
              <a:ea typeface="微软雅黑" panose="020B0503020204020204" pitchFamily="34" charset="-122"/>
            </a:endParaRPr>
          </a:p>
          <a:p>
            <a:endParaRPr kumimoji="1" lang="en-US" altLang="zh-CN" b="1" kern="100" dirty="0">
              <a:solidFill>
                <a:srgbClr val="FF0000"/>
              </a:solidFill>
              <a:ea typeface="微软雅黑" panose="020B0503020204020204" pitchFamily="34" charset="-122"/>
            </a:endParaRPr>
          </a:p>
          <a:p>
            <a:r>
              <a:rPr kumimoji="1" lang="en-US" altLang="zh-CN" b="1" kern="100" dirty="0">
                <a:solidFill>
                  <a:srgbClr val="FF0000"/>
                </a:solidFill>
                <a:ea typeface="微软雅黑" panose="020B0503020204020204" pitchFamily="34" charset="-122"/>
              </a:rPr>
              <a:t>//</a:t>
            </a:r>
          </a:p>
          <a:p>
            <a:r>
              <a:rPr kumimoji="1" lang="en-US" altLang="zh-CN" b="1" kern="100" dirty="0" err="1">
                <a:solidFill>
                  <a:srgbClr val="FF0000"/>
                </a:solidFill>
                <a:ea typeface="微软雅黑" panose="020B0503020204020204" pitchFamily="34" charset="-122"/>
              </a:rPr>
              <a:t>Wc</a:t>
            </a:r>
            <a:r>
              <a:rPr kumimoji="1" lang="zh-CN" altLang="en-US" b="1" kern="100" dirty="0">
                <a:solidFill>
                  <a:srgbClr val="FF0000"/>
                </a:solidFill>
                <a:ea typeface="微软雅黑" panose="020B0503020204020204" pitchFamily="34" charset="-122"/>
              </a:rPr>
              <a:t>是集中式下训练的最优模型参数，</a:t>
            </a:r>
            <a:r>
              <a:rPr kumimoji="1" lang="en-US" altLang="zh-CN" b="1" kern="100" dirty="0" err="1">
                <a:solidFill>
                  <a:srgbClr val="FF0000"/>
                </a:solidFill>
                <a:ea typeface="微软雅黑" panose="020B0503020204020204" pitchFamily="34" charset="-122"/>
              </a:rPr>
              <a:t>wf</a:t>
            </a:r>
            <a:r>
              <a:rPr kumimoji="1" lang="zh-CN" altLang="en-US" b="1" kern="100" dirty="0">
                <a:solidFill>
                  <a:srgbClr val="FF0000"/>
                </a:solidFill>
                <a:ea typeface="微软雅黑" panose="020B0503020204020204" pitchFamily="34" charset="-122"/>
              </a:rPr>
              <a:t>是联邦平均，这两个在</a:t>
            </a:r>
            <a:r>
              <a:rPr kumimoji="1" lang="en-US" altLang="zh-CN" b="1" kern="100" dirty="0">
                <a:solidFill>
                  <a:srgbClr val="FF0000"/>
                </a:solidFill>
                <a:ea typeface="微软雅黑" panose="020B0503020204020204" pitchFamily="34" charset="-122"/>
              </a:rPr>
              <a:t>Non- IID</a:t>
            </a:r>
            <a:r>
              <a:rPr kumimoji="1" lang="zh-CN" altLang="en-US" b="1" kern="100" dirty="0">
                <a:solidFill>
                  <a:srgbClr val="FF0000"/>
                </a:solidFill>
                <a:ea typeface="微软雅黑" panose="020B0503020204020204" pitchFamily="34" charset="-122"/>
              </a:rPr>
              <a:t>时差的比较远。</a:t>
            </a:r>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4087295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那么解决</a:t>
            </a:r>
            <a:r>
              <a:rPr kumimoji="1" lang="en-US" altLang="zh-CN" dirty="0"/>
              <a:t>Non-IID</a:t>
            </a:r>
            <a:r>
              <a:rPr kumimoji="1" lang="zh-CN" altLang="en-US" dirty="0"/>
              <a:t>问题有一大类方法，就是个性化联邦学习。</a:t>
            </a:r>
            <a:endParaRPr kumimoji="1" lang="en-US" altLang="zh-CN" dirty="0"/>
          </a:p>
          <a:p>
            <a:endParaRPr kumimoji="1" lang="en-US" altLang="zh-CN" dirty="0"/>
          </a:p>
          <a:p>
            <a:r>
              <a:rPr kumimoji="1" lang="zh-CN" altLang="en-US" dirty="0"/>
              <a:t>就是说全局的模型不能够很好的适应每一个客户端，那么我就为每个客户端提供一个个性化的模型。</a:t>
            </a:r>
            <a:endParaRPr kumimoji="1" lang="en-US" altLang="zh-CN" dirty="0"/>
          </a:p>
          <a:p>
            <a:endParaRPr kumimoji="1" lang="en-US" altLang="zh-CN" dirty="0"/>
          </a:p>
          <a:p>
            <a:r>
              <a:rPr kumimoji="1" lang="zh-CN" altLang="en-US" dirty="0"/>
              <a:t>从粒度上也可以将个性化分成两大类，一个是</a:t>
            </a:r>
            <a:r>
              <a:rPr kumimoji="1" lang="en-US" altLang="zh-CN" dirty="0"/>
              <a:t>group-wise</a:t>
            </a:r>
            <a:r>
              <a:rPr kumimoji="1" lang="zh-CN" altLang="en-US" dirty="0"/>
              <a:t>的，就是把相似的客户端聚成一组，然后为这一个组提供一个个性化的模型</a:t>
            </a:r>
            <a:endParaRPr kumimoji="1" lang="en-US" altLang="zh-CN" dirty="0"/>
          </a:p>
          <a:p>
            <a:endParaRPr kumimoji="1" lang="en-US" altLang="zh-CN" dirty="0"/>
          </a:p>
          <a:p>
            <a:r>
              <a:rPr kumimoji="1" lang="zh-CN" altLang="en-US" dirty="0"/>
              <a:t>还是一种是</a:t>
            </a:r>
            <a:r>
              <a:rPr kumimoji="1" lang="en-US" altLang="zh-CN" dirty="0"/>
              <a:t>client-wise</a:t>
            </a:r>
            <a:r>
              <a:rPr kumimoji="1" lang="zh-CN" altLang="en-US" dirty="0"/>
              <a:t>的，就是为每一个客户端都提供一个个性化的模型。</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2213051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然后早期针对这个</a:t>
            </a:r>
            <a:r>
              <a:rPr kumimoji="1" lang="en-US" altLang="zh-CN" dirty="0"/>
              <a:t>Non-IID</a:t>
            </a:r>
            <a:r>
              <a:rPr kumimoji="1" lang="zh-CN" altLang="en-US" dirty="0"/>
              <a:t>的还有一些工作是在服务器上训练一个更加鲁棒的模型，但一般针对的是</a:t>
            </a:r>
            <a:r>
              <a:rPr kumimoji="1" lang="en-US" altLang="zh-CN" dirty="0"/>
              <a:t>Non-IID</a:t>
            </a:r>
            <a:r>
              <a:rPr kumimoji="1" lang="zh-CN" altLang="en-US" dirty="0"/>
              <a:t>程度不是很大的任务。</a:t>
            </a:r>
            <a:endParaRPr kumimoji="1" lang="en-US" altLang="zh-CN" dirty="0"/>
          </a:p>
          <a:p>
            <a:endParaRPr kumimoji="1" lang="en-US" altLang="zh-CN" dirty="0"/>
          </a:p>
          <a:p>
            <a:r>
              <a:rPr kumimoji="1" lang="zh-CN" altLang="en-US" dirty="0"/>
              <a:t>下面两个就是刚才提到的个性化联邦学习。</a:t>
            </a:r>
            <a:endParaRPr kumimoji="1" lang="en-US" altLang="zh-CN" dirty="0"/>
          </a:p>
          <a:p>
            <a:endParaRPr kumimoji="1" lang="en-US" altLang="zh-CN" dirty="0"/>
          </a:p>
          <a:p>
            <a:r>
              <a:rPr kumimoji="1" lang="zh-CN" altLang="en-US" dirty="0"/>
              <a:t>所以解决</a:t>
            </a:r>
            <a:r>
              <a:rPr kumimoji="1" lang="en-US" altLang="zh-CN" dirty="0"/>
              <a:t>Non-IID</a:t>
            </a:r>
            <a:r>
              <a:rPr kumimoji="1" lang="zh-CN" altLang="en-US" dirty="0"/>
              <a:t>的工作趋势是从优化服务器端的模型转移到优化客户端模型。</a:t>
            </a:r>
            <a:endParaRPr kumimoji="1" lang="en-US" altLang="zh-CN" dirty="0"/>
          </a:p>
          <a:p>
            <a:endParaRPr kumimoji="1" lang="en-US" altLang="zh-CN" dirty="0"/>
          </a:p>
          <a:p>
            <a:r>
              <a:rPr kumimoji="1" lang="zh-CN" altLang="en-US" dirty="0"/>
              <a:t>所以在优化客户端模型时，就需要考虑两个关键因素，一个是全局的知识共享，就是说我虽然为每个客户端训练更加个性化的模型，但是我还是在联邦学习的框架下，希望利用其他的客户端信息；</a:t>
            </a:r>
            <a:endParaRPr kumimoji="1" lang="en-US" altLang="zh-CN" dirty="0"/>
          </a:p>
          <a:p>
            <a:r>
              <a:rPr kumimoji="1" lang="zh-CN" altLang="en-US" dirty="0"/>
              <a:t>第二个就是如何去得到更好的本地个性化模型。</a:t>
            </a:r>
            <a:endParaRPr kumimoji="1" lang="en-US" altLang="zh-CN" dirty="0"/>
          </a:p>
          <a:p>
            <a:endParaRPr kumimoji="1" lang="en-US" altLang="zh-CN" dirty="0"/>
          </a:p>
          <a:p>
            <a:r>
              <a:rPr kumimoji="1" lang="zh-CN" altLang="en-US" dirty="0"/>
              <a:t>现有的这些工作呢，在全局知识共享这一块，主要还是利用</a:t>
            </a:r>
            <a:r>
              <a:rPr kumimoji="1" lang="en-US" altLang="zh-CN" dirty="0" err="1"/>
              <a:t>FedAvg</a:t>
            </a:r>
            <a:r>
              <a:rPr kumimoji="1" lang="zh-CN" altLang="en-US" dirty="0"/>
              <a:t>来聚合所有节点。但是如果</a:t>
            </a:r>
            <a:r>
              <a:rPr kumimoji="1" lang="en-US" altLang="zh-CN" dirty="0"/>
              <a:t>Non-IID</a:t>
            </a:r>
            <a:r>
              <a:rPr kumimoji="1" lang="zh-CN" altLang="en-US" dirty="0"/>
              <a:t>程度大，就有可能产生低质量的全局模型。</a:t>
            </a:r>
            <a:endParaRPr kumimoji="1" lang="en-US" altLang="zh-CN" dirty="0"/>
          </a:p>
          <a:p>
            <a:endParaRPr kumimoji="1" lang="en-US" altLang="zh-CN" dirty="0"/>
          </a:p>
          <a:p>
            <a:r>
              <a:rPr kumimoji="1" lang="zh-CN" altLang="en-US" dirty="0"/>
              <a:t>在个性化这一方面，每个客户端也仅仅使用本地的数据来训练，也忽略了客户端与客户端之间的关系。</a:t>
            </a:r>
            <a:endParaRPr kumimoji="1" lang="en-US" altLang="zh-CN" dirty="0"/>
          </a:p>
          <a:p>
            <a:endParaRPr kumimoji="1" lang="en-US" altLang="zh-CN" dirty="0"/>
          </a:p>
          <a:p>
            <a:r>
              <a:rPr kumimoji="1" lang="zh-CN" altLang="en-US" dirty="0"/>
              <a:t>从应用的角度来看，客户端与客户端之间的关系，也是真实存在于实际的应用中的。</a:t>
            </a:r>
            <a:endParaRPr kumimoji="1"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57146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比如本文所用到的交通流预测的数据集，部署在道路上的每个设备都可以收集数据并做出实时决策，不需要等待云服务器的响应。（就是不需要上传到服务器做决策）</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当然这些设备有一个内在的图关系，比如同一条道路上的两个摄像头。</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还有比如智能家居、社交网络等，这些应用都存在着丰富的结构关系。</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4052199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这就涉及到我们如何处理这种图数据。</a:t>
            </a:r>
            <a:endParaRPr lang="en-US" altLang="zh-CN" dirty="0"/>
          </a:p>
          <a:p>
            <a:endParaRPr lang="en-US" altLang="zh-CN" dirty="0"/>
          </a:p>
          <a:p>
            <a:r>
              <a:rPr lang="zh-CN" altLang="en-US" dirty="0"/>
              <a:t>一般会使用图神经网络，他时是一种以图数据为基础的神经网络，图的节点、边特征以及全图的特征可以，映射到</a:t>
            </a:r>
            <a:r>
              <a:rPr lang="en-US" altLang="zh-CN" dirty="0"/>
              <a:t>embedding</a:t>
            </a:r>
            <a:r>
              <a:rPr lang="zh-CN" altLang="en-US" dirty="0"/>
              <a:t>空间，作为节点、边、和全图的表示。</a:t>
            </a:r>
            <a:endParaRPr lang="en-US" altLang="zh-CN" dirty="0"/>
          </a:p>
          <a:p>
            <a:endParaRPr lang="en-US" altLang="zh-CN" dirty="0"/>
          </a:p>
          <a:p>
            <a:r>
              <a:rPr lang="zh-CN" altLang="en-US" dirty="0"/>
              <a:t>然后将这些表示输入到神经网络比如</a:t>
            </a:r>
            <a:r>
              <a:rPr lang="en-US" altLang="zh-CN" dirty="0"/>
              <a:t>MLP</a:t>
            </a:r>
            <a:r>
              <a:rPr lang="zh-CN" altLang="en-US" dirty="0"/>
              <a:t>中，就可以实现对特征的提取，然后进行下游的任务。</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1593915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4C263487-D52B-448D-863D-67C476B3B095}"/>
              </a:ext>
            </a:extLst>
          </p:cNvPr>
          <p:cNvSpPr/>
          <p:nvPr userDrawn="1"/>
        </p:nvSpPr>
        <p:spPr>
          <a:xfrm>
            <a:off x="635982" y="2311535"/>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2022/9/15</a:t>
            </a:fld>
            <a:endParaRPr lang="zh-CN" altLang="en-US" sz="1200">
              <a:solidFill>
                <a:schemeClr val="tx1"/>
              </a:solidFill>
              <a:latin typeface="+mn-lt"/>
            </a:endParaRPr>
          </a:p>
        </p:txBody>
      </p:sp>
      <p:pic>
        <p:nvPicPr>
          <p:cNvPr id="8" name="图形 7">
            <a:extLst>
              <a:ext uri="{FF2B5EF4-FFF2-40B4-BE49-F238E27FC236}">
                <a16:creationId xmlns:a16="http://schemas.microsoft.com/office/drawing/2014/main" id="{B9605FA9-7694-204E-8489-E57AE039AE9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671" t="17060" r="11170" b="24082"/>
          <a:stretch/>
        </p:blipFill>
        <p:spPr>
          <a:xfrm>
            <a:off x="3535248" y="838639"/>
            <a:ext cx="2088168" cy="776319"/>
          </a:xfrm>
          <a:prstGeom prst="rect">
            <a:avLst/>
          </a:prstGeom>
        </p:spPr>
      </p:pic>
    </p:spTree>
    <p:extLst>
      <p:ext uri="{BB962C8B-B14F-4D97-AF65-F5344CB8AC3E}">
        <p14:creationId xmlns:p14="http://schemas.microsoft.com/office/powerpoint/2010/main" val="423294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047B5"/>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图片 3" descr="徽标&#10;&#10;描述已自动生成">
            <a:extLst>
              <a:ext uri="{FF2B5EF4-FFF2-40B4-BE49-F238E27FC236}">
                <a16:creationId xmlns:a16="http://schemas.microsoft.com/office/drawing/2014/main" id="{D6FEEE78-0333-6349-9611-9A57297EF9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7332" y="166574"/>
            <a:ext cx="586746" cy="586746"/>
          </a:xfrm>
          <a:prstGeom prst="rect">
            <a:avLst/>
          </a:prstGeom>
        </p:spPr>
      </p:pic>
      <p:sp>
        <p:nvSpPr>
          <p:cNvPr id="3" name="标题 2">
            <a:extLst>
              <a:ext uri="{FF2B5EF4-FFF2-40B4-BE49-F238E27FC236}">
                <a16:creationId xmlns:a16="http://schemas.microsoft.com/office/drawing/2014/main" id="{38F0DF8A-FEB1-9748-8940-EB70CC83BC4A}"/>
              </a:ext>
            </a:extLst>
          </p:cNvPr>
          <p:cNvSpPr>
            <a:spLocks noGrp="1"/>
          </p:cNvSpPr>
          <p:nvPr>
            <p:ph type="title"/>
          </p:nvPr>
        </p:nvSpPr>
        <p:spPr>
          <a:xfrm>
            <a:off x="395417" y="216410"/>
            <a:ext cx="7569202" cy="523220"/>
          </a:xfrm>
        </p:spPr>
        <p:txBody>
          <a:bodyPr/>
          <a:lstStyle>
            <a:lvl1pPr>
              <a:lnSpc>
                <a:spcPct val="100000"/>
              </a:lnSpc>
              <a:defRPr kumimoji="1" lang="zh-CN" altLang="en-US" sz="2800" b="1" kern="1200" spc="200" smtClean="0">
                <a:solidFill>
                  <a:schemeClr val="bg1"/>
                </a:solidFill>
                <a:latin typeface="Calibri" panose="020F0502020204030204" pitchFamily="34" charset="0"/>
                <a:ea typeface="微软雅黑" panose="020B0503020204020204" pitchFamily="34" charset="-122"/>
                <a:cs typeface="+mn-cs"/>
              </a:defRPr>
            </a:lvl1pPr>
          </a:lstStyle>
          <a:p>
            <a:r>
              <a:rPr kumimoji="1" lang="zh-CN" altLang="en-US" dirty="0"/>
              <a:t>单击此处编辑母版标题样式</a:t>
            </a:r>
          </a:p>
        </p:txBody>
      </p:sp>
    </p:spTree>
    <p:extLst>
      <p:ext uri="{BB962C8B-B14F-4D97-AF65-F5344CB8AC3E}">
        <p14:creationId xmlns:p14="http://schemas.microsoft.com/office/powerpoint/2010/main" val="503205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047B5"/>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图片 3" descr="徽标&#10;&#10;描述已自动生成">
            <a:extLst>
              <a:ext uri="{FF2B5EF4-FFF2-40B4-BE49-F238E27FC236}">
                <a16:creationId xmlns:a16="http://schemas.microsoft.com/office/drawing/2014/main" id="{D6FEEE78-0333-6349-9611-9A57297EF9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7332" y="166574"/>
            <a:ext cx="586746" cy="586746"/>
          </a:xfrm>
          <a:prstGeom prst="rect">
            <a:avLst/>
          </a:prstGeom>
        </p:spPr>
      </p:pic>
      <p:sp>
        <p:nvSpPr>
          <p:cNvPr id="3" name="标题 2">
            <a:extLst>
              <a:ext uri="{FF2B5EF4-FFF2-40B4-BE49-F238E27FC236}">
                <a16:creationId xmlns:a16="http://schemas.microsoft.com/office/drawing/2014/main" id="{38F0DF8A-FEB1-9748-8940-EB70CC83BC4A}"/>
              </a:ext>
            </a:extLst>
          </p:cNvPr>
          <p:cNvSpPr>
            <a:spLocks noGrp="1"/>
          </p:cNvSpPr>
          <p:nvPr>
            <p:ph type="title"/>
          </p:nvPr>
        </p:nvSpPr>
        <p:spPr>
          <a:xfrm>
            <a:off x="395417" y="216410"/>
            <a:ext cx="7569202" cy="523220"/>
          </a:xfrm>
        </p:spPr>
        <p:txBody>
          <a:bodyPr/>
          <a:lstStyle>
            <a:lvl1pPr>
              <a:lnSpc>
                <a:spcPct val="100000"/>
              </a:lnSpc>
              <a:defRPr kumimoji="1" lang="zh-CN" altLang="en-US" sz="2800" b="1" kern="1200" spc="200" smtClean="0">
                <a:solidFill>
                  <a:schemeClr val="bg1"/>
                </a:solidFill>
                <a:latin typeface="Calibri" panose="020F0502020204030204" pitchFamily="34" charset="0"/>
                <a:ea typeface="微软雅黑" panose="020B0503020204020204" pitchFamily="34" charset="-122"/>
                <a:cs typeface="+mn-cs"/>
              </a:defRPr>
            </a:lvl1pPr>
          </a:lstStyle>
          <a:p>
            <a:r>
              <a:rPr kumimoji="1" lang="zh-CN" altLang="en-US" dirty="0"/>
              <a:t>单击此处编辑母版标题样式</a:t>
            </a:r>
          </a:p>
        </p:txBody>
      </p:sp>
      <p:sp>
        <p:nvSpPr>
          <p:cNvPr id="7" name="内容占位符 6">
            <a:extLst>
              <a:ext uri="{FF2B5EF4-FFF2-40B4-BE49-F238E27FC236}">
                <a16:creationId xmlns:a16="http://schemas.microsoft.com/office/drawing/2014/main" id="{474DDC9D-1B40-8A56-4033-5F67D7EA95B5}"/>
              </a:ext>
            </a:extLst>
          </p:cNvPr>
          <p:cNvSpPr>
            <a:spLocks noGrp="1"/>
          </p:cNvSpPr>
          <p:nvPr>
            <p:ph sz="quarter" idx="13"/>
          </p:nvPr>
        </p:nvSpPr>
        <p:spPr>
          <a:xfrm>
            <a:off x="395416" y="891812"/>
            <a:ext cx="8548661" cy="453808"/>
          </a:xfrm>
        </p:spPr>
        <p:txBody>
          <a:bodyPr>
            <a:normAutofit/>
          </a:bodyPr>
          <a:lstStyle>
            <a:lvl1pPr marL="0" indent="0">
              <a:lnSpc>
                <a:spcPct val="100000"/>
              </a:lnSpc>
              <a:buNone/>
              <a:defRPr sz="2400">
                <a:latin typeface="+mj-lt"/>
              </a:defRPr>
            </a:lvl1pPr>
            <a:lvl2pPr marL="457200" indent="0">
              <a:buNone/>
              <a:defRPr/>
            </a:lvl2pPr>
          </a:lstStyle>
          <a:p>
            <a:pPr lvl="0"/>
            <a:r>
              <a:rPr kumimoji="1" lang="zh-CN" altLang="en-US" dirty="0"/>
              <a:t>单击此处编辑母版文本样式</a:t>
            </a:r>
          </a:p>
        </p:txBody>
      </p:sp>
    </p:spTree>
    <p:extLst>
      <p:ext uri="{BB962C8B-B14F-4D97-AF65-F5344CB8AC3E}">
        <p14:creationId xmlns:p14="http://schemas.microsoft.com/office/powerpoint/2010/main" val="284940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907430" y="3866329"/>
            <a:ext cx="2326247"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6131435" y="1165514"/>
            <a:ext cx="2326247"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3695977" y="1165515"/>
            <a:ext cx="2326247"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6523465" y="4697007"/>
            <a:ext cx="1447800" cy="247650"/>
          </a:xfrm>
          <a:prstGeom prst="rect">
            <a:avLst/>
          </a:prstGeom>
        </p:spPr>
      </p:pic>
    </p:spTree>
    <p:extLst>
      <p:ext uri="{BB962C8B-B14F-4D97-AF65-F5344CB8AC3E}">
        <p14:creationId xmlns:p14="http://schemas.microsoft.com/office/powerpoint/2010/main" val="2312712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2406920" y="1481369"/>
            <a:ext cx="4325080" cy="3363240"/>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7602270-8804-49D6-B11A-C589864B9DEC}"/>
                </a:ext>
              </a:extLst>
            </p:cNvPr>
            <p:cNvSpPr txBox="1"/>
            <p:nvPr/>
          </p:nvSpPr>
          <p:spPr>
            <a:xfrm>
              <a:off x="3026404" y="2415871"/>
              <a:ext cx="3091192" cy="830997"/>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欢迎指正</a:t>
              </a: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672000" y="342313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2B5A49B-2EFC-4753-BAE9-83FACFB0599E}"/>
                </a:ext>
              </a:extLst>
            </p:cNvPr>
            <p:cNvSpPr txBox="1"/>
            <p:nvPr/>
          </p:nvSpPr>
          <p:spPr>
            <a:xfrm>
              <a:off x="2534575" y="4274536"/>
              <a:ext cx="4074850" cy="461665"/>
            </a:xfrm>
            <a:prstGeom prst="rect">
              <a:avLst/>
            </a:prstGeom>
            <a:noFill/>
          </p:spPr>
          <p:txBody>
            <a:bodyPr wrap="square" rtlCol="0">
              <a:spAutoFit/>
            </a:bodyPr>
            <a:lstStyle/>
            <a:p>
              <a:pPr lvl="0" algn="ctr">
                <a:defRPr/>
              </a:pPr>
              <a:endParaRPr lang="zh-CN" altLang="en-US" sz="2400" b="1" dirty="0">
                <a:solidFill>
                  <a:schemeClr val="bg1"/>
                </a:solidFill>
                <a:latin typeface="思源黑体 CN" panose="020B0500000000000000" pitchFamily="34" charset="-122"/>
                <a:ea typeface="思源黑体 CN" panose="020B0500000000000000" pitchFamily="34" charset="-122"/>
                <a:cs typeface="+mn-ea"/>
              </a:endParaRPr>
            </a:p>
          </p:txBody>
        </p:sp>
      </p:grpSp>
      <p:sp>
        <p:nvSpPr>
          <p:cNvPr id="3" name="文本框 2">
            <a:extLst>
              <a:ext uri="{FF2B5EF4-FFF2-40B4-BE49-F238E27FC236}">
                <a16:creationId xmlns:a16="http://schemas.microsoft.com/office/drawing/2014/main" id="{71BFEF24-EE90-A14E-8927-8889335C8502}"/>
              </a:ext>
            </a:extLst>
          </p:cNvPr>
          <p:cNvSpPr txBox="1"/>
          <p:nvPr userDrawn="1"/>
        </p:nvSpPr>
        <p:spPr>
          <a:xfrm>
            <a:off x="3026404" y="6451094"/>
            <a:ext cx="3091192"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tint val="75000"/>
                  </a:prstClr>
                </a:solidFill>
                <a:effectLst/>
                <a:uLnTx/>
                <a:uFillTx/>
                <a:latin typeface="+mn-lt"/>
                <a:ea typeface="+mn-ea"/>
                <a:cs typeface="+mn-cs"/>
              </a:rPr>
              <a:t>Southeast University</a:t>
            </a:r>
            <a:endParaRPr kumimoji="0" lang="zh-CN" altLang="en-US"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spTree>
    <p:extLst>
      <p:ext uri="{BB962C8B-B14F-4D97-AF65-F5344CB8AC3E}">
        <p14:creationId xmlns:p14="http://schemas.microsoft.com/office/powerpoint/2010/main" val="3124605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2022/9/15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2432029060"/>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667" r:id="rId3"/>
    <p:sldLayoutId id="2147483666" r:id="rId4"/>
    <p:sldLayoutId id="2147483663" r:id="rId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525CC5B-58EC-4783-9D8A-09811130BAED}"/>
              </a:ext>
            </a:extLst>
          </p:cNvPr>
          <p:cNvSpPr txBox="1"/>
          <p:nvPr/>
        </p:nvSpPr>
        <p:spPr>
          <a:xfrm>
            <a:off x="3174701" y="5008823"/>
            <a:ext cx="2794570" cy="369332"/>
          </a:xfrm>
          <a:prstGeom prst="rect">
            <a:avLst/>
          </a:prstGeom>
          <a:noFill/>
        </p:spPr>
        <p:txBody>
          <a:bodyPr wrap="square" rtlCol="0">
            <a:spAutoFit/>
          </a:bodyPr>
          <a:lstStyle/>
          <a:p>
            <a:pPr algn="ctr"/>
            <a:r>
              <a:rPr lang="zh-CN" altLang="en-US" spc="140" dirty="0">
                <a:solidFill>
                  <a:srgbClr val="02409A"/>
                </a:solidFill>
                <a:latin typeface="微软雅黑" panose="020B0503020204020204" pitchFamily="34" charset="-122"/>
                <a:ea typeface="微软雅黑" panose="020B0503020204020204" pitchFamily="34" charset="-122"/>
              </a:rPr>
              <a:t>吕丁阳</a:t>
            </a:r>
            <a:endParaRPr lang="en-US" altLang="zh-CN" spc="140" dirty="0">
              <a:solidFill>
                <a:srgbClr val="02409A"/>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7820DB6-931A-4971-864C-28754D6D6087}"/>
              </a:ext>
            </a:extLst>
          </p:cNvPr>
          <p:cNvSpPr txBox="1"/>
          <p:nvPr/>
        </p:nvSpPr>
        <p:spPr>
          <a:xfrm>
            <a:off x="919035" y="2746982"/>
            <a:ext cx="7305929" cy="607218"/>
          </a:xfrm>
          <a:prstGeom prst="rect">
            <a:avLst/>
          </a:prstGeom>
          <a:noFill/>
        </p:spPr>
        <p:txBody>
          <a:bodyPr wrap="square" rtlCol="0">
            <a:spAutoFit/>
          </a:bodyPr>
          <a:lstStyle/>
          <a:p>
            <a:pPr algn="ctr">
              <a:lnSpc>
                <a:spcPct val="130000"/>
              </a:lnSpc>
            </a:pPr>
            <a:r>
              <a:rPr lang="en-US" altLang="zh-CN" sz="2800" b="1" dirty="0">
                <a:solidFill>
                  <a:srgbClr val="02409A"/>
                </a:solidFill>
                <a:ea typeface="微软雅黑" panose="020B0503020204020204" pitchFamily="34" charset="-122"/>
              </a:rPr>
              <a:t>Personalized Federated Learning With a Graph</a:t>
            </a:r>
          </a:p>
        </p:txBody>
      </p:sp>
      <p:sp>
        <p:nvSpPr>
          <p:cNvPr id="7" name="文本框 6">
            <a:extLst>
              <a:ext uri="{FF2B5EF4-FFF2-40B4-BE49-F238E27FC236}">
                <a16:creationId xmlns:a16="http://schemas.microsoft.com/office/drawing/2014/main" id="{0AFD0401-5B3A-41D0-A03D-752232A06E8D}"/>
              </a:ext>
            </a:extLst>
          </p:cNvPr>
          <p:cNvSpPr txBox="1"/>
          <p:nvPr/>
        </p:nvSpPr>
        <p:spPr>
          <a:xfrm>
            <a:off x="695972" y="3690164"/>
            <a:ext cx="7752031" cy="820225"/>
          </a:xfrm>
          <a:prstGeom prst="rect">
            <a:avLst/>
          </a:prstGeom>
          <a:noFill/>
        </p:spPr>
        <p:txBody>
          <a:bodyPr wrap="square" rtlCol="0">
            <a:spAutoFit/>
          </a:bodyPr>
          <a:lstStyle/>
          <a:p>
            <a:pPr algn="ctr">
              <a:lnSpc>
                <a:spcPct val="130000"/>
              </a:lnSpc>
            </a:pPr>
            <a:r>
              <a:rPr lang="en-US" altLang="zh-CN" b="1" i="1" dirty="0" err="1">
                <a:solidFill>
                  <a:srgbClr val="6B2D0B"/>
                </a:solidFill>
                <a:ea typeface="微软雅黑" panose="020B0503020204020204" pitchFamily="34" charset="-122"/>
              </a:rPr>
              <a:t>Fengwen</a:t>
            </a:r>
            <a:r>
              <a:rPr lang="en-US" altLang="zh-CN" b="1" i="1" dirty="0">
                <a:solidFill>
                  <a:srgbClr val="6B2D0B"/>
                </a:solidFill>
                <a:ea typeface="微软雅黑" panose="020B0503020204020204" pitchFamily="34" charset="-122"/>
              </a:rPr>
              <a:t> Chen</a:t>
            </a:r>
            <a:r>
              <a:rPr lang="zh-CN" altLang="en-US" b="1" i="1" dirty="0">
                <a:solidFill>
                  <a:srgbClr val="6B2D0B"/>
                </a:solidFill>
                <a:ea typeface="微软雅黑" panose="020B0503020204020204" pitchFamily="34" charset="-122"/>
              </a:rPr>
              <a:t> </a:t>
            </a:r>
            <a:r>
              <a:rPr lang="en" altLang="zh-CN" b="1" i="1" dirty="0">
                <a:solidFill>
                  <a:srgbClr val="6B2D0B"/>
                </a:solidFill>
                <a:ea typeface="微软雅黑" panose="020B0503020204020204" pitchFamily="34" charset="-122"/>
              </a:rPr>
              <a:t>, </a:t>
            </a:r>
            <a:r>
              <a:rPr lang="en" altLang="zh-CN" b="1" i="1" dirty="0" err="1">
                <a:solidFill>
                  <a:srgbClr val="6B2D0B"/>
                </a:solidFill>
                <a:ea typeface="微软雅黑" panose="020B0503020204020204" pitchFamily="34" charset="-122"/>
              </a:rPr>
              <a:t>Guodong</a:t>
            </a:r>
            <a:r>
              <a:rPr lang="en" altLang="zh-CN" b="1" i="1" dirty="0">
                <a:solidFill>
                  <a:srgbClr val="6B2D0B"/>
                </a:solidFill>
                <a:ea typeface="微软雅黑" panose="020B0503020204020204" pitchFamily="34" charset="-122"/>
              </a:rPr>
              <a:t> Long, </a:t>
            </a:r>
            <a:r>
              <a:rPr lang="en" altLang="zh-CN" b="1" i="1" dirty="0" err="1">
                <a:solidFill>
                  <a:srgbClr val="6B2D0B"/>
                </a:solidFill>
                <a:ea typeface="微软雅黑" panose="020B0503020204020204" pitchFamily="34" charset="-122"/>
              </a:rPr>
              <a:t>Zonghan</a:t>
            </a:r>
            <a:r>
              <a:rPr lang="en" altLang="zh-CN" b="1" i="1" dirty="0">
                <a:solidFill>
                  <a:srgbClr val="6B2D0B"/>
                </a:solidFill>
                <a:ea typeface="微软雅黑" panose="020B0503020204020204" pitchFamily="34" charset="-122"/>
              </a:rPr>
              <a:t> Wu</a:t>
            </a:r>
            <a:r>
              <a:rPr lang="en-US" altLang="zh-CN" b="1" i="1" dirty="0">
                <a:solidFill>
                  <a:srgbClr val="6B2D0B"/>
                </a:solidFill>
                <a:ea typeface="微软雅黑" panose="020B0503020204020204" pitchFamily="34" charset="-122"/>
              </a:rPr>
              <a:t>, et al. </a:t>
            </a:r>
          </a:p>
          <a:p>
            <a:pPr algn="ctr">
              <a:lnSpc>
                <a:spcPct val="130000"/>
              </a:lnSpc>
            </a:pPr>
            <a:r>
              <a:rPr lang="en-US" altLang="zh-CN" sz="2000" b="1" i="1" dirty="0">
                <a:solidFill>
                  <a:srgbClr val="6B2D0B"/>
                </a:solidFill>
                <a:ea typeface="微软雅黑" panose="020B0503020204020204" pitchFamily="34" charset="-122"/>
              </a:rPr>
              <a:t>IJCAI ’22</a:t>
            </a:r>
          </a:p>
        </p:txBody>
      </p:sp>
    </p:spTree>
    <p:extLst>
      <p:ext uri="{BB962C8B-B14F-4D97-AF65-F5344CB8AC3E}">
        <p14:creationId xmlns:p14="http://schemas.microsoft.com/office/powerpoint/2010/main" val="127822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28AB97-A2D7-2B35-7BE8-EC8442C2C49B}"/>
              </a:ext>
            </a:extLst>
          </p:cNvPr>
          <p:cNvSpPr>
            <a:spLocks noGrp="1"/>
          </p:cNvSpPr>
          <p:nvPr>
            <p:ph type="sldNum" sz="quarter" idx="12"/>
          </p:nvPr>
        </p:nvSpPr>
        <p:spPr/>
        <p:txBody>
          <a:bodyPr/>
          <a:lstStyle/>
          <a:p>
            <a:fld id="{72A5E12F-523A-4D75-95A2-779F57F5D9E2}" type="slidenum">
              <a:rPr lang="zh-CN" altLang="en-US" smtClean="0"/>
              <a:t>10</a:t>
            </a:fld>
            <a:endParaRPr lang="zh-CN" altLang="en-US"/>
          </a:p>
        </p:txBody>
      </p:sp>
      <p:sp>
        <p:nvSpPr>
          <p:cNvPr id="3" name="标题 2">
            <a:extLst>
              <a:ext uri="{FF2B5EF4-FFF2-40B4-BE49-F238E27FC236}">
                <a16:creationId xmlns:a16="http://schemas.microsoft.com/office/drawing/2014/main" id="{34AAB0D2-D603-0CE8-7F12-042CAF5353F2}"/>
              </a:ext>
            </a:extLst>
          </p:cNvPr>
          <p:cNvSpPr>
            <a:spLocks noGrp="1"/>
          </p:cNvSpPr>
          <p:nvPr>
            <p:ph type="title"/>
          </p:nvPr>
        </p:nvSpPr>
        <p:spPr/>
        <p:txBody>
          <a:bodyPr/>
          <a:lstStyle/>
          <a:p>
            <a:r>
              <a:rPr lang="zh-CN" altLang="en-US" dirty="0"/>
              <a:t>研究背景</a:t>
            </a:r>
            <a:endParaRPr kumimoji="1" lang="zh-CN" altLang="en-US" dirty="0"/>
          </a:p>
        </p:txBody>
      </p:sp>
      <p:sp>
        <p:nvSpPr>
          <p:cNvPr id="4" name="内容占位符 3">
            <a:extLst>
              <a:ext uri="{FF2B5EF4-FFF2-40B4-BE49-F238E27FC236}">
                <a16:creationId xmlns:a16="http://schemas.microsoft.com/office/drawing/2014/main" id="{1A340B7B-C3AE-25B5-041C-850F118DF92B}"/>
              </a:ext>
            </a:extLst>
          </p:cNvPr>
          <p:cNvSpPr>
            <a:spLocks noGrp="1"/>
          </p:cNvSpPr>
          <p:nvPr>
            <p:ph sz="quarter" idx="13"/>
          </p:nvPr>
        </p:nvSpPr>
        <p:spPr/>
        <p:txBody>
          <a:bodyPr>
            <a:normAutofit lnSpcReduction="10000"/>
          </a:bodyPr>
          <a:lstStyle/>
          <a:p>
            <a:r>
              <a:rPr kumimoji="1" lang="zh-CN" altLang="en-US" dirty="0"/>
              <a:t>图神经网络 </a:t>
            </a:r>
            <a:r>
              <a:rPr kumimoji="1" lang="en-US" altLang="zh-CN" dirty="0"/>
              <a:t>GNN</a:t>
            </a:r>
            <a:endParaRPr kumimoji="1" lang="zh-CN" altLang="en-US" dirty="0"/>
          </a:p>
        </p:txBody>
      </p:sp>
      <p:pic>
        <p:nvPicPr>
          <p:cNvPr id="6" name="图片 5" descr="图片包含 图形用户界面&#10;&#10;描述已自动生成">
            <a:extLst>
              <a:ext uri="{FF2B5EF4-FFF2-40B4-BE49-F238E27FC236}">
                <a16:creationId xmlns:a16="http://schemas.microsoft.com/office/drawing/2014/main" id="{73609042-A65D-BC4F-0E66-18E1B7BC3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99" y="3170945"/>
            <a:ext cx="7016620" cy="2733585"/>
          </a:xfrm>
          <a:prstGeom prst="rect">
            <a:avLst/>
          </a:prstGeom>
        </p:spPr>
      </p:pic>
      <p:sp>
        <p:nvSpPr>
          <p:cNvPr id="8" name="文本框 7">
            <a:extLst>
              <a:ext uri="{FF2B5EF4-FFF2-40B4-BE49-F238E27FC236}">
                <a16:creationId xmlns:a16="http://schemas.microsoft.com/office/drawing/2014/main" id="{720EFDBC-6E98-899F-A910-86DF64E64677}"/>
              </a:ext>
            </a:extLst>
          </p:cNvPr>
          <p:cNvSpPr txBox="1"/>
          <p:nvPr/>
        </p:nvSpPr>
        <p:spPr>
          <a:xfrm>
            <a:off x="465666" y="1361755"/>
            <a:ext cx="4572000" cy="1294585"/>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zh-CN" altLang="en-US" sz="1800" b="1" dirty="0">
                <a:solidFill>
                  <a:srgbClr val="FF0000"/>
                </a:solidFill>
                <a:latin typeface="Calibri" panose="020F0502020204030204" pitchFamily="34" charset="0"/>
                <a:ea typeface="微软雅黑" panose="020B0503020204020204" pitchFamily="34" charset="-122"/>
              </a:rPr>
              <a:t>获取</a:t>
            </a:r>
            <a:r>
              <a:rPr lang="zh-CN" altLang="en-US" sz="1800" b="1" dirty="0">
                <a:solidFill>
                  <a:schemeClr val="accent1"/>
                </a:solidFill>
                <a:latin typeface="Calibri" panose="020F0502020204030204" pitchFamily="34" charset="0"/>
                <a:ea typeface="微软雅黑" panose="020B0503020204020204" pitchFamily="34" charset="-122"/>
              </a:rPr>
              <a:t>邻居节点信息</a:t>
            </a:r>
            <a:endParaRPr lang="en-US" altLang="zh-CN" sz="1800" b="1" dirty="0">
              <a:solidFill>
                <a:schemeClr val="accent1"/>
              </a:solidFill>
              <a:latin typeface="Calibri" panose="020F0502020204030204" pitchFamily="34" charset="0"/>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800" b="1" dirty="0">
                <a:solidFill>
                  <a:srgbClr val="FF0000"/>
                </a:solidFill>
                <a:latin typeface="Calibri" panose="020F0502020204030204" pitchFamily="34" charset="0"/>
                <a:ea typeface="微软雅黑" panose="020B0503020204020204" pitchFamily="34" charset="-122"/>
              </a:rPr>
              <a:t>聚合</a:t>
            </a:r>
            <a:r>
              <a:rPr lang="zh-CN" altLang="en-US" sz="1800" b="1" dirty="0">
                <a:solidFill>
                  <a:schemeClr val="accent1"/>
                </a:solidFill>
                <a:latin typeface="Calibri" panose="020F0502020204030204" pitchFamily="34" charset="0"/>
                <a:ea typeface="微软雅黑" panose="020B0503020204020204" pitchFamily="34" charset="-122"/>
              </a:rPr>
              <a:t>邻居节点信息</a:t>
            </a:r>
            <a:endParaRPr lang="en-US" altLang="zh-CN" sz="1800" b="1" dirty="0">
              <a:solidFill>
                <a:schemeClr val="accent1"/>
              </a:solidFill>
              <a:latin typeface="Calibri" panose="020F0502020204030204" pitchFamily="34" charset="0"/>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800" b="1" dirty="0">
                <a:solidFill>
                  <a:srgbClr val="FF0000"/>
                </a:solidFill>
                <a:latin typeface="Calibri" panose="020F0502020204030204" pitchFamily="34" charset="0"/>
                <a:ea typeface="微软雅黑" panose="020B0503020204020204" pitchFamily="34" charset="-122"/>
              </a:rPr>
              <a:t>更新</a:t>
            </a:r>
            <a:r>
              <a:rPr lang="zh-CN" altLang="en-US" sz="1800" b="1" dirty="0">
                <a:solidFill>
                  <a:schemeClr val="accent1"/>
                </a:solidFill>
                <a:latin typeface="Calibri" panose="020F0502020204030204" pitchFamily="34" charset="0"/>
                <a:ea typeface="微软雅黑" panose="020B0503020204020204" pitchFamily="34" charset="-122"/>
              </a:rPr>
              <a:t>中心节点信息</a:t>
            </a:r>
            <a:endParaRPr lang="en-US" altLang="zh-CN" sz="1800" b="1" dirty="0">
              <a:solidFill>
                <a:schemeClr val="accent1"/>
              </a:solidFill>
              <a:latin typeface="Calibri" panose="020F0502020204030204" pitchFamily="34" charset="0"/>
              <a:ea typeface="微软雅黑" panose="020B0503020204020204" pitchFamily="34" charset="-122"/>
            </a:endParaRPr>
          </a:p>
        </p:txBody>
      </p:sp>
      <p:pic>
        <p:nvPicPr>
          <p:cNvPr id="9" name="object 19">
            <a:extLst>
              <a:ext uri="{FF2B5EF4-FFF2-40B4-BE49-F238E27FC236}">
                <a16:creationId xmlns:a16="http://schemas.microsoft.com/office/drawing/2014/main" id="{0EE04C81-66B4-D552-3B70-271464CBBE2D}"/>
              </a:ext>
            </a:extLst>
          </p:cNvPr>
          <p:cNvPicPr/>
          <p:nvPr/>
        </p:nvPicPr>
        <p:blipFill>
          <a:blip r:embed="rId4" cstate="print"/>
          <a:stretch>
            <a:fillRect/>
          </a:stretch>
        </p:blipFill>
        <p:spPr>
          <a:xfrm>
            <a:off x="4562734" y="1497802"/>
            <a:ext cx="3866388" cy="1397042"/>
          </a:xfrm>
          <a:prstGeom prst="rect">
            <a:avLst/>
          </a:prstGeom>
        </p:spPr>
      </p:pic>
    </p:spTree>
    <p:extLst>
      <p:ext uri="{BB962C8B-B14F-4D97-AF65-F5344CB8AC3E}">
        <p14:creationId xmlns:p14="http://schemas.microsoft.com/office/powerpoint/2010/main" val="2307313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FB9C0F8-BF3E-E84F-A369-C89329659322}"/>
              </a:ext>
            </a:extLst>
          </p:cNvPr>
          <p:cNvSpPr>
            <a:spLocks noGrp="1"/>
          </p:cNvSpPr>
          <p:nvPr>
            <p:ph type="sldNum" sz="quarter" idx="12"/>
          </p:nvPr>
        </p:nvSpPr>
        <p:spPr/>
        <p:txBody>
          <a:bodyPr/>
          <a:lstStyle/>
          <a:p>
            <a:fld id="{72A5E12F-523A-4D75-95A2-779F57F5D9E2}" type="slidenum">
              <a:rPr lang="zh-CN" altLang="en-US" smtClean="0"/>
              <a:t>11</a:t>
            </a:fld>
            <a:endParaRPr lang="zh-CN" altLang="en-US"/>
          </a:p>
        </p:txBody>
      </p:sp>
      <p:sp>
        <p:nvSpPr>
          <p:cNvPr id="3" name="标题 2">
            <a:extLst>
              <a:ext uri="{FF2B5EF4-FFF2-40B4-BE49-F238E27FC236}">
                <a16:creationId xmlns:a16="http://schemas.microsoft.com/office/drawing/2014/main" id="{71114F47-BA9E-4CE3-4F57-84E93D2DF646}"/>
              </a:ext>
            </a:extLst>
          </p:cNvPr>
          <p:cNvSpPr>
            <a:spLocks noGrp="1"/>
          </p:cNvSpPr>
          <p:nvPr>
            <p:ph type="title"/>
          </p:nvPr>
        </p:nvSpPr>
        <p:spPr/>
        <p:txBody>
          <a:bodyPr/>
          <a:lstStyle/>
          <a:p>
            <a:r>
              <a:rPr kumimoji="1" lang="zh-CN" altLang="en-US" dirty="0"/>
              <a:t>研究背景</a:t>
            </a:r>
          </a:p>
        </p:txBody>
      </p:sp>
      <p:sp>
        <p:nvSpPr>
          <p:cNvPr id="4" name="内容占位符 3">
            <a:extLst>
              <a:ext uri="{FF2B5EF4-FFF2-40B4-BE49-F238E27FC236}">
                <a16:creationId xmlns:a16="http://schemas.microsoft.com/office/drawing/2014/main" id="{048D066B-7461-8AF7-B1BF-504E2334509D}"/>
              </a:ext>
            </a:extLst>
          </p:cNvPr>
          <p:cNvSpPr>
            <a:spLocks noGrp="1"/>
          </p:cNvSpPr>
          <p:nvPr>
            <p:ph sz="quarter" idx="13"/>
          </p:nvPr>
        </p:nvSpPr>
        <p:spPr/>
        <p:txBody>
          <a:bodyPr>
            <a:normAutofit lnSpcReduction="10000"/>
          </a:bodyPr>
          <a:lstStyle/>
          <a:p>
            <a:r>
              <a:rPr kumimoji="1" lang="zh-CN" altLang="en-US" dirty="0"/>
              <a:t>图神经网络与联邦学习</a:t>
            </a:r>
            <a:r>
              <a:rPr kumimoji="1" lang="en-US" altLang="zh-CN" dirty="0"/>
              <a:t>——Structured Federated Learning</a:t>
            </a:r>
            <a:endParaRPr kumimoji="1" lang="zh-CN" altLang="en-US" dirty="0"/>
          </a:p>
        </p:txBody>
      </p:sp>
      <p:pic>
        <p:nvPicPr>
          <p:cNvPr id="6" name="图片 5">
            <a:extLst>
              <a:ext uri="{FF2B5EF4-FFF2-40B4-BE49-F238E27FC236}">
                <a16:creationId xmlns:a16="http://schemas.microsoft.com/office/drawing/2014/main" id="{FA827BBF-72DB-BA78-E8B9-9302C0E62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4" y="1312252"/>
            <a:ext cx="5685911" cy="2116748"/>
          </a:xfrm>
          <a:prstGeom prst="rect">
            <a:avLst/>
          </a:prstGeom>
        </p:spPr>
      </p:pic>
      <p:graphicFrame>
        <p:nvGraphicFramePr>
          <p:cNvPr id="12" name="表格 11">
            <a:extLst>
              <a:ext uri="{FF2B5EF4-FFF2-40B4-BE49-F238E27FC236}">
                <a16:creationId xmlns:a16="http://schemas.microsoft.com/office/drawing/2014/main" id="{9A94F6BE-50AE-E600-CD31-FF0E8D18DD1A}"/>
              </a:ext>
            </a:extLst>
          </p:cNvPr>
          <p:cNvGraphicFramePr>
            <a:graphicFrameLocks noGrp="1"/>
          </p:cNvGraphicFramePr>
          <p:nvPr>
            <p:extLst>
              <p:ext uri="{D42A27DB-BD31-4B8C-83A1-F6EECF244321}">
                <p14:modId xmlns:p14="http://schemas.microsoft.com/office/powerpoint/2010/main" val="3733852155"/>
              </p:ext>
            </p:extLst>
          </p:nvPr>
        </p:nvGraphicFramePr>
        <p:xfrm>
          <a:off x="1470560" y="3429000"/>
          <a:ext cx="6202877" cy="990600"/>
        </p:xfrm>
        <a:graphic>
          <a:graphicData uri="http://schemas.openxmlformats.org/drawingml/2006/table">
            <a:tbl>
              <a:tblPr>
                <a:tableStyleId>{5C22544A-7EE6-4342-B048-85BDC9FD1C3A}</a:tableStyleId>
              </a:tblPr>
              <a:tblGrid>
                <a:gridCol w="2051085">
                  <a:extLst>
                    <a:ext uri="{9D8B030D-6E8A-4147-A177-3AD203B41FA5}">
                      <a16:colId xmlns:a16="http://schemas.microsoft.com/office/drawing/2014/main" val="767575633"/>
                    </a:ext>
                  </a:extLst>
                </a:gridCol>
                <a:gridCol w="2051085">
                  <a:extLst>
                    <a:ext uri="{9D8B030D-6E8A-4147-A177-3AD203B41FA5}">
                      <a16:colId xmlns:a16="http://schemas.microsoft.com/office/drawing/2014/main" val="1039206438"/>
                    </a:ext>
                  </a:extLst>
                </a:gridCol>
                <a:gridCol w="2100707">
                  <a:extLst>
                    <a:ext uri="{9D8B030D-6E8A-4147-A177-3AD203B41FA5}">
                      <a16:colId xmlns:a16="http://schemas.microsoft.com/office/drawing/2014/main" val="1166307952"/>
                    </a:ext>
                  </a:extLst>
                </a:gridCol>
              </a:tblGrid>
              <a:tr h="330200">
                <a:tc>
                  <a:txBody>
                    <a:bodyPr/>
                    <a:lstStyle/>
                    <a:p>
                      <a:pPr algn="ctr" rtl="0" fontAlgn="ctr"/>
                      <a:endParaRPr lang="zh-CN" altLang="en-US" sz="18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a:txBody>
                    <a:bodyPr/>
                    <a:lstStyle/>
                    <a:p>
                      <a:pPr algn="ctr" rtl="0" fontAlgn="ctr"/>
                      <a:r>
                        <a:rPr lang="zh-CN" altLang="en-US" sz="1800" b="1" u="none" strike="noStrike" dirty="0">
                          <a:solidFill>
                            <a:schemeClr val="bg1"/>
                          </a:solidFill>
                          <a:effectLst/>
                        </a:rPr>
                        <a:t>图神经网络</a:t>
                      </a:r>
                      <a:endParaRPr lang="zh-CN" altLang="en-US" sz="18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a:txBody>
                    <a:bodyPr/>
                    <a:lstStyle/>
                    <a:p>
                      <a:pPr algn="ctr" rtl="0" fontAlgn="ctr"/>
                      <a:r>
                        <a:rPr lang="zh-CN" altLang="en-US" sz="1800" b="1" u="none" strike="noStrike" dirty="0">
                          <a:solidFill>
                            <a:schemeClr val="bg1"/>
                          </a:solidFill>
                          <a:effectLst/>
                        </a:rPr>
                        <a:t>联邦学习</a:t>
                      </a:r>
                      <a:endParaRPr lang="zh-CN" altLang="en-US" sz="18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3861803291"/>
                  </a:ext>
                </a:extLst>
              </a:tr>
              <a:tr h="330200">
                <a:tc>
                  <a:txBody>
                    <a:bodyPr/>
                    <a:lstStyle/>
                    <a:p>
                      <a:pPr algn="ctr" rtl="0"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节点</a:t>
                      </a:r>
                    </a:p>
                  </a:txBody>
                  <a:tcPr marL="9525" marR="9525" marT="9525" marB="0" anchor="ctr"/>
                </a:tc>
                <a:tc>
                  <a:txBody>
                    <a:bodyPr/>
                    <a:lstStyle/>
                    <a:p>
                      <a:pPr algn="ctr" rtl="0" fontAlgn="ctr"/>
                      <a:r>
                        <a:rPr lang="zh-CN" altLang="en-US" sz="1800" u="none" strike="noStrike" dirty="0">
                          <a:effectLst/>
                        </a:rPr>
                        <a:t>图节点</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800" u="none" strike="noStrike">
                          <a:effectLst/>
                        </a:rPr>
                        <a:t>客户端</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8739790"/>
                  </a:ext>
                </a:extLst>
              </a:tr>
              <a:tr h="330200">
                <a:tc>
                  <a:txBody>
                    <a:bodyPr/>
                    <a:lstStyle/>
                    <a:p>
                      <a:pPr algn="ctr" rtl="0"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聚合</a:t>
                      </a:r>
                    </a:p>
                  </a:txBody>
                  <a:tcPr marL="9525" marR="9525" marT="9525" marB="0" anchor="ctr"/>
                </a:tc>
                <a:tc>
                  <a:txBody>
                    <a:bodyPr/>
                    <a:lstStyle/>
                    <a:p>
                      <a:pPr algn="ctr" rtl="0" fontAlgn="ctr"/>
                      <a:r>
                        <a:rPr lang="zh-CN" altLang="en-US" sz="1800" u="none" strike="noStrike">
                          <a:effectLst/>
                        </a:rPr>
                        <a:t>邻居聚合</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800" u="none" strike="noStrike" dirty="0">
                          <a:effectLst/>
                        </a:rPr>
                        <a:t>所有客户端模型聚合</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049629740"/>
                  </a:ext>
                </a:extLst>
              </a:tr>
            </a:tbl>
          </a:graphicData>
        </a:graphic>
      </p:graphicFrame>
      <p:sp>
        <p:nvSpPr>
          <p:cNvPr id="7" name="文本框 6">
            <a:extLst>
              <a:ext uri="{FF2B5EF4-FFF2-40B4-BE49-F238E27FC236}">
                <a16:creationId xmlns:a16="http://schemas.microsoft.com/office/drawing/2014/main" id="{595895E4-BE3A-31F0-931B-293DAB8E940A}"/>
              </a:ext>
            </a:extLst>
          </p:cNvPr>
          <p:cNvSpPr txBox="1"/>
          <p:nvPr/>
        </p:nvSpPr>
        <p:spPr>
          <a:xfrm>
            <a:off x="2046178" y="4987907"/>
            <a:ext cx="5493812" cy="878895"/>
          </a:xfrm>
          <a:prstGeom prst="rect">
            <a:avLst/>
          </a:prstGeom>
          <a:noFill/>
        </p:spPr>
        <p:txBody>
          <a:bodyPr wrap="none" rtlCol="0">
            <a:spAutoFit/>
          </a:bodyPr>
          <a:lstStyle/>
          <a:p>
            <a:pPr>
              <a:lnSpc>
                <a:spcPct val="150000"/>
              </a:lnSpc>
            </a:pPr>
            <a:r>
              <a:rPr kumimoji="1" lang="zh-CN" altLang="en-US" dirty="0">
                <a:solidFill>
                  <a:schemeClr val="accent5"/>
                </a:solidFill>
              </a:rPr>
              <a:t>知识共享：</a:t>
            </a:r>
            <a:r>
              <a:rPr kumimoji="1" lang="en-US" altLang="zh-CN" dirty="0"/>
              <a:t>		</a:t>
            </a:r>
            <a:r>
              <a:rPr kumimoji="1" lang="zh-CN" altLang="en-US" dirty="0"/>
              <a:t>    全图特征</a:t>
            </a:r>
            <a:r>
              <a:rPr kumimoji="1" lang="en-US" altLang="zh-CN" dirty="0"/>
              <a:t>		</a:t>
            </a:r>
            <a:r>
              <a:rPr kumimoji="1" lang="zh-CN" altLang="en-US" dirty="0"/>
              <a:t> </a:t>
            </a:r>
            <a:r>
              <a:rPr lang="zh-CN" altLang="en-US" b="0" i="0" u="none" strike="noStrike" dirty="0">
                <a:solidFill>
                  <a:srgbClr val="333333"/>
                </a:solidFill>
                <a:effectLst/>
                <a:latin typeface="Times New Roman" panose="02020603050405020304" pitchFamily="18" charset="0"/>
                <a:cs typeface="Times New Roman" panose="02020603050405020304" pitchFamily="18" charset="0"/>
              </a:rPr>
              <a:t>→</a:t>
            </a:r>
            <a:r>
              <a:rPr kumimoji="1" lang="en-US" altLang="zh-CN" dirty="0"/>
              <a:t> 	</a:t>
            </a:r>
            <a:r>
              <a:rPr kumimoji="1" lang="zh-CN" altLang="en-US" dirty="0"/>
              <a:t>全局模型</a:t>
            </a:r>
            <a:endParaRPr kumimoji="1" lang="en-US" altLang="zh-CN" dirty="0"/>
          </a:p>
          <a:p>
            <a:pPr>
              <a:lnSpc>
                <a:spcPct val="150000"/>
              </a:lnSpc>
            </a:pPr>
            <a:r>
              <a:rPr kumimoji="1" lang="zh-CN" altLang="en-US" dirty="0">
                <a:solidFill>
                  <a:schemeClr val="accent6"/>
                </a:solidFill>
              </a:rPr>
              <a:t>个性化：</a:t>
            </a:r>
            <a:r>
              <a:rPr kumimoji="1" lang="en-US" altLang="zh-CN" dirty="0"/>
              <a:t>	</a:t>
            </a:r>
            <a:r>
              <a:rPr kumimoji="1" lang="zh-CN" altLang="en-US" dirty="0"/>
              <a:t>聚合邻居后的节点特征 </a:t>
            </a:r>
            <a:r>
              <a:rPr lang="zh-CN" altLang="en-US" b="0" i="0" u="none" strike="noStrike" dirty="0">
                <a:solidFill>
                  <a:srgbClr val="333333"/>
                </a:solidFill>
                <a:effectLst/>
                <a:latin typeface="Times New Roman" panose="02020603050405020304" pitchFamily="18" charset="0"/>
                <a:cs typeface="Times New Roman" panose="02020603050405020304" pitchFamily="18" charset="0"/>
              </a:rPr>
              <a:t>→</a:t>
            </a:r>
            <a:r>
              <a:rPr kumimoji="1" lang="en-US" altLang="zh-CN" dirty="0"/>
              <a:t> 	</a:t>
            </a:r>
            <a:r>
              <a:rPr kumimoji="1" lang="zh-CN" altLang="en-US" dirty="0"/>
              <a:t>个性化模型</a:t>
            </a:r>
            <a:endParaRPr kumimoji="1" lang="en-US" altLang="zh-CN" dirty="0"/>
          </a:p>
        </p:txBody>
      </p:sp>
    </p:spTree>
    <p:extLst>
      <p:ext uri="{BB962C8B-B14F-4D97-AF65-F5344CB8AC3E}">
        <p14:creationId xmlns:p14="http://schemas.microsoft.com/office/powerpoint/2010/main" val="2068647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38EA52-98D6-384C-9EC0-8E19AB1FE2DB}"/>
              </a:ext>
            </a:extLst>
          </p:cNvPr>
          <p:cNvSpPr>
            <a:spLocks noGrp="1"/>
          </p:cNvSpPr>
          <p:nvPr>
            <p:ph type="sldNum" sz="quarter" idx="12"/>
          </p:nvPr>
        </p:nvSpPr>
        <p:spPr/>
        <p:txBody>
          <a:bodyPr/>
          <a:lstStyle/>
          <a:p>
            <a:fld id="{72A5E12F-523A-4D75-95A2-779F57F5D9E2}" type="slidenum">
              <a:rPr lang="zh-CN" altLang="en-US" smtClean="0"/>
              <a:t>12</a:t>
            </a:fld>
            <a:endParaRPr lang="zh-CN" altLang="en-US"/>
          </a:p>
        </p:txBody>
      </p:sp>
      <p:sp>
        <p:nvSpPr>
          <p:cNvPr id="14" name="标题 13">
            <a:extLst>
              <a:ext uri="{FF2B5EF4-FFF2-40B4-BE49-F238E27FC236}">
                <a16:creationId xmlns:a16="http://schemas.microsoft.com/office/drawing/2014/main" id="{60AE6158-6FD1-8243-AC76-BF4AE67B1926}"/>
              </a:ext>
            </a:extLst>
          </p:cNvPr>
          <p:cNvSpPr>
            <a:spLocks noGrp="1"/>
          </p:cNvSpPr>
          <p:nvPr>
            <p:ph type="title"/>
          </p:nvPr>
        </p:nvSpPr>
        <p:spPr/>
        <p:txBody>
          <a:bodyPr/>
          <a:lstStyle/>
          <a:p>
            <a:r>
              <a:rPr lang="zh-CN" altLang="en-US" dirty="0"/>
              <a:t>提纲</a:t>
            </a:r>
          </a:p>
        </p:txBody>
      </p:sp>
      <p:grpSp>
        <p:nvGrpSpPr>
          <p:cNvPr id="4" name="组合 3">
            <a:extLst>
              <a:ext uri="{FF2B5EF4-FFF2-40B4-BE49-F238E27FC236}">
                <a16:creationId xmlns:a16="http://schemas.microsoft.com/office/drawing/2014/main" id="{EDD507CF-C34E-8B4B-B77B-AC7A60968E39}"/>
              </a:ext>
            </a:extLst>
          </p:cNvPr>
          <p:cNvGrpSpPr/>
          <p:nvPr/>
        </p:nvGrpSpPr>
        <p:grpSpPr>
          <a:xfrm>
            <a:off x="2192464" y="2312043"/>
            <a:ext cx="5772155" cy="2233913"/>
            <a:chOff x="1549246" y="2331574"/>
            <a:chExt cx="5772155" cy="2233913"/>
          </a:xfrm>
        </p:grpSpPr>
        <p:grpSp>
          <p:nvGrpSpPr>
            <p:cNvPr id="5" name="组合 4">
              <a:extLst>
                <a:ext uri="{FF2B5EF4-FFF2-40B4-BE49-F238E27FC236}">
                  <a16:creationId xmlns:a16="http://schemas.microsoft.com/office/drawing/2014/main" id="{10654ED3-64D4-7E42-95B7-58F8ADF8D68D}"/>
                </a:ext>
              </a:extLst>
            </p:cNvPr>
            <p:cNvGrpSpPr/>
            <p:nvPr/>
          </p:nvGrpSpPr>
          <p:grpSpPr>
            <a:xfrm>
              <a:off x="1549246" y="3167389"/>
              <a:ext cx="2323652" cy="523220"/>
              <a:chOff x="1104898" y="1549242"/>
              <a:chExt cx="2323652" cy="523220"/>
            </a:xfrm>
          </p:grpSpPr>
          <p:sp>
            <p:nvSpPr>
              <p:cNvPr id="10" name="文本框 9">
                <a:extLst>
                  <a:ext uri="{FF2B5EF4-FFF2-40B4-BE49-F238E27FC236}">
                    <a16:creationId xmlns:a16="http://schemas.microsoft.com/office/drawing/2014/main" id="{4514F7B4-3558-9643-AD16-5191128406B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方法建模</a:t>
                </a:r>
              </a:p>
            </p:txBody>
          </p:sp>
          <p:grpSp>
            <p:nvGrpSpPr>
              <p:cNvPr id="11" name="Google Shape;1483;p78">
                <a:extLst>
                  <a:ext uri="{FF2B5EF4-FFF2-40B4-BE49-F238E27FC236}">
                    <a16:creationId xmlns:a16="http://schemas.microsoft.com/office/drawing/2014/main" id="{B08E03C9-7CEB-2649-9DE7-96FC2EC814A0}"/>
                  </a:ext>
                </a:extLst>
              </p:cNvPr>
              <p:cNvGrpSpPr/>
              <p:nvPr/>
            </p:nvGrpSpPr>
            <p:grpSpPr>
              <a:xfrm>
                <a:off x="1104898" y="1661974"/>
                <a:ext cx="206582" cy="297757"/>
                <a:chOff x="5083925" y="2066350"/>
                <a:chExt cx="28825" cy="41550"/>
              </a:xfrm>
            </p:grpSpPr>
            <p:sp>
              <p:nvSpPr>
                <p:cNvPr id="12" name="Google Shape;1484;p78">
                  <a:extLst>
                    <a:ext uri="{FF2B5EF4-FFF2-40B4-BE49-F238E27FC236}">
                      <a16:creationId xmlns:a16="http://schemas.microsoft.com/office/drawing/2014/main" id="{E0D5D05E-E7D0-1745-8C90-06FED68E329A}"/>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85;p78">
                  <a:extLst>
                    <a:ext uri="{FF2B5EF4-FFF2-40B4-BE49-F238E27FC236}">
                      <a16:creationId xmlns:a16="http://schemas.microsoft.com/office/drawing/2014/main" id="{3F96B242-7645-B54A-9082-0297097D5A4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文本框 5">
              <a:extLst>
                <a:ext uri="{FF2B5EF4-FFF2-40B4-BE49-F238E27FC236}">
                  <a16:creationId xmlns:a16="http://schemas.microsoft.com/office/drawing/2014/main" id="{6305257D-853F-F443-806F-E74B4F2347E4}"/>
                </a:ext>
              </a:extLst>
            </p:cNvPr>
            <p:cNvSpPr txBox="1"/>
            <p:nvPr/>
          </p:nvSpPr>
          <p:spPr>
            <a:xfrm>
              <a:off x="4426209" y="4103822"/>
              <a:ext cx="2895192" cy="461665"/>
            </a:xfrm>
            <a:prstGeom prst="rect">
              <a:avLst/>
            </a:prstGeom>
            <a:noFill/>
          </p:spPr>
          <p:txBody>
            <a:bodyPr wrap="square" rtlCol="0">
              <a:spAutoFit/>
            </a:bodyPr>
            <a:lstStyle/>
            <a:p>
              <a:endParaRPr lang="en-US" altLang="zh-CN" sz="2400" b="1" spc="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3829988D-0B04-2C4F-95FC-2D4C235B9CA5}"/>
                </a:ext>
              </a:extLst>
            </p:cNvPr>
            <p:cNvSpPr txBox="1"/>
            <p:nvPr/>
          </p:nvSpPr>
          <p:spPr>
            <a:xfrm>
              <a:off x="4426209" y="3217697"/>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模型设计思路</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4FC2C56-CC2D-274A-B03B-241877AC8B88}"/>
                </a:ext>
              </a:extLst>
            </p:cNvPr>
            <p:cNvSpPr txBox="1"/>
            <p:nvPr/>
          </p:nvSpPr>
          <p:spPr>
            <a:xfrm>
              <a:off x="4426210" y="2361234"/>
              <a:ext cx="2362368" cy="461665"/>
            </a:xfrm>
            <a:prstGeom prst="rect">
              <a:avLst/>
            </a:prstGeom>
            <a:noFill/>
          </p:spPr>
          <p:txBody>
            <a:bodyPr wrap="square" rtlCol="0">
              <a:spAutoFit/>
            </a:bodyPr>
            <a:lstStyle/>
            <a:p>
              <a:r>
                <a:rPr lang="en-US" altLang="zh-CN" sz="2400" b="1" spc="200">
                  <a:solidFill>
                    <a:schemeClr val="tx1">
                      <a:lumMod val="75000"/>
                      <a:lumOff val="25000"/>
                    </a:schemeClr>
                  </a:solidFill>
                  <a:latin typeface="微软雅黑" panose="020B0503020204020204" pitchFamily="34" charset="-122"/>
                  <a:ea typeface="微软雅黑" panose="020B0503020204020204" pitchFamily="34" charset="-122"/>
                </a:rPr>
                <a:t> </a:t>
              </a:r>
            </a:p>
          </p:txBody>
        </p:sp>
        <p:cxnSp>
          <p:nvCxnSpPr>
            <p:cNvPr id="9" name="直接连接符 4">
              <a:extLst>
                <a:ext uri="{FF2B5EF4-FFF2-40B4-BE49-F238E27FC236}">
                  <a16:creationId xmlns:a16="http://schemas.microsoft.com/office/drawing/2014/main" id="{55939B46-362E-C343-8670-268A39248AF2}"/>
                </a:ext>
              </a:extLst>
            </p:cNvPr>
            <p:cNvCxnSpPr>
              <a:cxnSpLocks/>
            </p:cNvCxnSpPr>
            <p:nvPr/>
          </p:nvCxnSpPr>
          <p:spPr>
            <a:xfrm>
              <a:off x="3999083" y="2331574"/>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2200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B4AA7A-F10D-B37C-DBC5-C0E19683AFB9}"/>
              </a:ext>
            </a:extLst>
          </p:cNvPr>
          <p:cNvSpPr>
            <a:spLocks noGrp="1"/>
          </p:cNvSpPr>
          <p:nvPr>
            <p:ph type="sldNum" sz="quarter" idx="12"/>
          </p:nvPr>
        </p:nvSpPr>
        <p:spPr/>
        <p:txBody>
          <a:bodyPr/>
          <a:lstStyle/>
          <a:p>
            <a:fld id="{72A5E12F-523A-4D75-95A2-779F57F5D9E2}" type="slidenum">
              <a:rPr lang="zh-CN" altLang="en-US" smtClean="0"/>
              <a:t>13</a:t>
            </a:fld>
            <a:endParaRPr lang="zh-CN" altLang="en-US"/>
          </a:p>
        </p:txBody>
      </p:sp>
      <p:sp>
        <p:nvSpPr>
          <p:cNvPr id="3" name="标题 2">
            <a:extLst>
              <a:ext uri="{FF2B5EF4-FFF2-40B4-BE49-F238E27FC236}">
                <a16:creationId xmlns:a16="http://schemas.microsoft.com/office/drawing/2014/main" id="{4054DE27-879B-D97A-CEEE-06A9BD1674B4}"/>
              </a:ext>
            </a:extLst>
          </p:cNvPr>
          <p:cNvSpPr>
            <a:spLocks noGrp="1"/>
          </p:cNvSpPr>
          <p:nvPr>
            <p:ph type="title"/>
          </p:nvPr>
        </p:nvSpPr>
        <p:spPr/>
        <p:txBody>
          <a:bodyPr/>
          <a:lstStyle/>
          <a:p>
            <a:r>
              <a:rPr kumimoji="1" lang="zh-CN" altLang="en-US" dirty="0"/>
              <a:t>方法建模</a:t>
            </a:r>
          </a:p>
        </p:txBody>
      </p:sp>
      <p:sp>
        <p:nvSpPr>
          <p:cNvPr id="4" name="内容占位符 3">
            <a:extLst>
              <a:ext uri="{FF2B5EF4-FFF2-40B4-BE49-F238E27FC236}">
                <a16:creationId xmlns:a16="http://schemas.microsoft.com/office/drawing/2014/main" id="{E97C8511-D770-D5BC-23D3-F93477D99C8E}"/>
              </a:ext>
            </a:extLst>
          </p:cNvPr>
          <p:cNvSpPr>
            <a:spLocks noGrp="1"/>
          </p:cNvSpPr>
          <p:nvPr>
            <p:ph sz="quarter" idx="13"/>
          </p:nvPr>
        </p:nvSpPr>
        <p:spPr/>
        <p:txBody>
          <a:bodyPr>
            <a:normAutofit lnSpcReduction="10000"/>
          </a:bodyPr>
          <a:lstStyle/>
          <a:p>
            <a:r>
              <a:rPr kumimoji="1" lang="en-US" altLang="zh-CN" dirty="0"/>
              <a:t>Optimization problem</a:t>
            </a:r>
            <a:endParaRPr kumimoji="1" lang="zh-CN" altLang="en-US" dirty="0"/>
          </a:p>
        </p:txBody>
      </p:sp>
      <p:grpSp>
        <p:nvGrpSpPr>
          <p:cNvPr id="14" name="组合 13">
            <a:extLst>
              <a:ext uri="{FF2B5EF4-FFF2-40B4-BE49-F238E27FC236}">
                <a16:creationId xmlns:a16="http://schemas.microsoft.com/office/drawing/2014/main" id="{8C4F4954-8007-29E4-058D-6CB5072C9172}"/>
              </a:ext>
            </a:extLst>
          </p:cNvPr>
          <p:cNvGrpSpPr/>
          <p:nvPr/>
        </p:nvGrpSpPr>
        <p:grpSpPr>
          <a:xfrm>
            <a:off x="619760" y="1847510"/>
            <a:ext cx="4866300" cy="388261"/>
            <a:chOff x="680720" y="1611450"/>
            <a:chExt cx="4866300" cy="388261"/>
          </a:xfrm>
        </p:grpSpPr>
        <p:pic>
          <p:nvPicPr>
            <p:cNvPr id="5" name="图片 4">
              <a:extLst>
                <a:ext uri="{FF2B5EF4-FFF2-40B4-BE49-F238E27FC236}">
                  <a16:creationId xmlns:a16="http://schemas.microsoft.com/office/drawing/2014/main" id="{10D903AD-6D94-ED49-CD36-EC9AE6AA8440}"/>
                </a:ext>
              </a:extLst>
            </p:cNvPr>
            <p:cNvPicPr>
              <a:picLocks noChangeAspect="1"/>
            </p:cNvPicPr>
            <p:nvPr/>
          </p:nvPicPr>
          <p:blipFill>
            <a:blip r:embed="rId3"/>
            <a:stretch>
              <a:fillRect/>
            </a:stretch>
          </p:blipFill>
          <p:spPr>
            <a:xfrm>
              <a:off x="3067226" y="1630380"/>
              <a:ext cx="2479794" cy="369331"/>
            </a:xfrm>
            <a:prstGeom prst="rect">
              <a:avLst/>
            </a:prstGeom>
          </p:spPr>
        </p:pic>
        <p:sp>
          <p:nvSpPr>
            <p:cNvPr id="6" name="文本框 5">
              <a:extLst>
                <a:ext uri="{FF2B5EF4-FFF2-40B4-BE49-F238E27FC236}">
                  <a16:creationId xmlns:a16="http://schemas.microsoft.com/office/drawing/2014/main" id="{6F33153F-0F00-FBB4-7C5F-6CF85FC07E55}"/>
                </a:ext>
              </a:extLst>
            </p:cNvPr>
            <p:cNvSpPr txBox="1"/>
            <p:nvPr/>
          </p:nvSpPr>
          <p:spPr>
            <a:xfrm>
              <a:off x="680720" y="1611450"/>
              <a:ext cx="619080" cy="369332"/>
            </a:xfrm>
            <a:prstGeom prst="rect">
              <a:avLst/>
            </a:prstGeom>
            <a:noFill/>
          </p:spPr>
          <p:txBody>
            <a:bodyPr wrap="none" rtlCol="0">
              <a:spAutoFit/>
            </a:bodyPr>
            <a:lstStyle/>
            <a:p>
              <a:r>
                <a:rPr kumimoji="1" lang="en-US" altLang="zh-CN" dirty="0"/>
                <a:t>FL</a:t>
              </a:r>
              <a:r>
                <a:rPr kumimoji="1" lang="zh-CN" altLang="en-US" dirty="0"/>
                <a:t>：</a:t>
              </a:r>
            </a:p>
          </p:txBody>
        </p:sp>
      </p:grpSp>
      <p:grpSp>
        <p:nvGrpSpPr>
          <p:cNvPr id="13" name="组合 12">
            <a:extLst>
              <a:ext uri="{FF2B5EF4-FFF2-40B4-BE49-F238E27FC236}">
                <a16:creationId xmlns:a16="http://schemas.microsoft.com/office/drawing/2014/main" id="{317A54CC-26BF-90BA-FA1A-B5E99079649B}"/>
              </a:ext>
            </a:extLst>
          </p:cNvPr>
          <p:cNvGrpSpPr/>
          <p:nvPr/>
        </p:nvGrpSpPr>
        <p:grpSpPr>
          <a:xfrm>
            <a:off x="619760" y="2845104"/>
            <a:ext cx="7809362" cy="687481"/>
            <a:chOff x="619760" y="2009627"/>
            <a:chExt cx="7809362" cy="687481"/>
          </a:xfrm>
        </p:grpSpPr>
        <p:sp>
          <p:nvSpPr>
            <p:cNvPr id="7" name="文本框 6">
              <a:extLst>
                <a:ext uri="{FF2B5EF4-FFF2-40B4-BE49-F238E27FC236}">
                  <a16:creationId xmlns:a16="http://schemas.microsoft.com/office/drawing/2014/main" id="{71C39CAA-9F5F-273A-28C8-F377B4379A7A}"/>
                </a:ext>
              </a:extLst>
            </p:cNvPr>
            <p:cNvSpPr txBox="1"/>
            <p:nvPr/>
          </p:nvSpPr>
          <p:spPr>
            <a:xfrm>
              <a:off x="619760" y="2223140"/>
              <a:ext cx="737702" cy="369332"/>
            </a:xfrm>
            <a:prstGeom prst="rect">
              <a:avLst/>
            </a:prstGeom>
            <a:noFill/>
          </p:spPr>
          <p:txBody>
            <a:bodyPr wrap="none" rtlCol="0">
              <a:spAutoFit/>
            </a:bodyPr>
            <a:lstStyle/>
            <a:p>
              <a:r>
                <a:rPr kumimoji="1" lang="en-US" altLang="zh-CN" dirty="0"/>
                <a:t>PFL</a:t>
              </a:r>
              <a:r>
                <a:rPr kumimoji="1" lang="zh-CN" altLang="en-US" dirty="0"/>
                <a:t>：</a:t>
              </a:r>
            </a:p>
          </p:txBody>
        </p:sp>
        <p:pic>
          <p:nvPicPr>
            <p:cNvPr id="8" name="图片 7">
              <a:extLst>
                <a:ext uri="{FF2B5EF4-FFF2-40B4-BE49-F238E27FC236}">
                  <a16:creationId xmlns:a16="http://schemas.microsoft.com/office/drawing/2014/main" id="{7CA91CEC-D55D-02FB-B830-3AEE48028FD6}"/>
                </a:ext>
              </a:extLst>
            </p:cNvPr>
            <p:cNvPicPr>
              <a:picLocks noChangeAspect="1"/>
            </p:cNvPicPr>
            <p:nvPr/>
          </p:nvPicPr>
          <p:blipFill>
            <a:blip r:embed="rId4"/>
            <a:stretch>
              <a:fillRect/>
            </a:stretch>
          </p:blipFill>
          <p:spPr>
            <a:xfrm>
              <a:off x="1675719" y="2118504"/>
              <a:ext cx="4816027" cy="578604"/>
            </a:xfrm>
            <a:prstGeom prst="rect">
              <a:avLst/>
            </a:prstGeom>
          </p:spPr>
        </p:pic>
        <p:sp>
          <p:nvSpPr>
            <p:cNvPr id="9" name="圆角矩形 8">
              <a:extLst>
                <a:ext uri="{FF2B5EF4-FFF2-40B4-BE49-F238E27FC236}">
                  <a16:creationId xmlns:a16="http://schemas.microsoft.com/office/drawing/2014/main" id="{1B396976-BD33-42FA-6A23-65B1E06BD29F}"/>
                </a:ext>
              </a:extLst>
            </p:cNvPr>
            <p:cNvSpPr/>
            <p:nvPr/>
          </p:nvSpPr>
          <p:spPr>
            <a:xfrm>
              <a:off x="5402464" y="2009627"/>
              <a:ext cx="1096786" cy="427024"/>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20050D5F-F774-1FC8-89DE-EC6B6658A83E}"/>
                </a:ext>
              </a:extLst>
            </p:cNvPr>
            <p:cNvPicPr>
              <a:picLocks noChangeAspect="1"/>
            </p:cNvPicPr>
            <p:nvPr/>
          </p:nvPicPr>
          <p:blipFill>
            <a:blip r:embed="rId5"/>
            <a:stretch>
              <a:fillRect/>
            </a:stretch>
          </p:blipFill>
          <p:spPr>
            <a:xfrm>
              <a:off x="7332336" y="2020309"/>
              <a:ext cx="1096786" cy="405661"/>
            </a:xfrm>
            <a:prstGeom prst="rect">
              <a:avLst/>
            </a:prstGeom>
          </p:spPr>
        </p:pic>
        <p:sp>
          <p:nvSpPr>
            <p:cNvPr id="11" name="文本框 10">
              <a:extLst>
                <a:ext uri="{FF2B5EF4-FFF2-40B4-BE49-F238E27FC236}">
                  <a16:creationId xmlns:a16="http://schemas.microsoft.com/office/drawing/2014/main" id="{363AF392-7FB4-AEBB-C5FB-176BB1757627}"/>
                </a:ext>
              </a:extLst>
            </p:cNvPr>
            <p:cNvSpPr txBox="1"/>
            <p:nvPr/>
          </p:nvSpPr>
          <p:spPr>
            <a:xfrm>
              <a:off x="6762949" y="2020309"/>
              <a:ext cx="569387" cy="369332"/>
            </a:xfrm>
            <a:prstGeom prst="rect">
              <a:avLst/>
            </a:prstGeom>
            <a:noFill/>
          </p:spPr>
          <p:txBody>
            <a:bodyPr wrap="none" rtlCol="0">
              <a:spAutoFit/>
            </a:bodyPr>
            <a:lstStyle/>
            <a:p>
              <a:r>
                <a:rPr lang="en-US" altLang="zh-CN" b="0" i="0" u="none" strike="noStrike" dirty="0">
                  <a:solidFill>
                    <a:srgbClr val="202124"/>
                  </a:solidFill>
                  <a:effectLst/>
                  <a:latin typeface="arial" panose="020B0604020202020204" pitchFamily="34" charset="0"/>
                </a:rPr>
                <a:t>e.g.</a:t>
              </a:r>
              <a:endParaRPr kumimoji="1" lang="zh-CN" altLang="en-US" dirty="0"/>
            </a:p>
          </p:txBody>
        </p:sp>
      </p:grpSp>
      <p:grpSp>
        <p:nvGrpSpPr>
          <p:cNvPr id="16" name="组合 15">
            <a:extLst>
              <a:ext uri="{FF2B5EF4-FFF2-40B4-BE49-F238E27FC236}">
                <a16:creationId xmlns:a16="http://schemas.microsoft.com/office/drawing/2014/main" id="{5331D799-CC14-ACFE-A948-C2E2CCEF90ED}"/>
              </a:ext>
            </a:extLst>
          </p:cNvPr>
          <p:cNvGrpSpPr/>
          <p:nvPr/>
        </p:nvGrpSpPr>
        <p:grpSpPr>
          <a:xfrm>
            <a:off x="619760" y="4392692"/>
            <a:ext cx="6130365" cy="922702"/>
            <a:chOff x="632584" y="3718719"/>
            <a:chExt cx="6130365" cy="922702"/>
          </a:xfrm>
        </p:grpSpPr>
        <p:pic>
          <p:nvPicPr>
            <p:cNvPr id="12" name="图片 11">
              <a:extLst>
                <a:ext uri="{FF2B5EF4-FFF2-40B4-BE49-F238E27FC236}">
                  <a16:creationId xmlns:a16="http://schemas.microsoft.com/office/drawing/2014/main" id="{4B19DDFB-B5BD-CBDE-E882-1F39718243C0}"/>
                </a:ext>
              </a:extLst>
            </p:cNvPr>
            <p:cNvPicPr>
              <a:picLocks noChangeAspect="1"/>
            </p:cNvPicPr>
            <p:nvPr/>
          </p:nvPicPr>
          <p:blipFill>
            <a:blip r:embed="rId6"/>
            <a:stretch>
              <a:fillRect/>
            </a:stretch>
          </p:blipFill>
          <p:spPr>
            <a:xfrm>
              <a:off x="1679994" y="3718719"/>
              <a:ext cx="5082955" cy="922702"/>
            </a:xfrm>
            <a:prstGeom prst="rect">
              <a:avLst/>
            </a:prstGeom>
          </p:spPr>
        </p:pic>
        <p:sp>
          <p:nvSpPr>
            <p:cNvPr id="15" name="文本框 14">
              <a:extLst>
                <a:ext uri="{FF2B5EF4-FFF2-40B4-BE49-F238E27FC236}">
                  <a16:creationId xmlns:a16="http://schemas.microsoft.com/office/drawing/2014/main" id="{625C05C0-99A5-AE84-8597-AE2724BA9D1A}"/>
                </a:ext>
              </a:extLst>
            </p:cNvPr>
            <p:cNvSpPr txBox="1"/>
            <p:nvPr/>
          </p:nvSpPr>
          <p:spPr>
            <a:xfrm>
              <a:off x="632584" y="3995404"/>
              <a:ext cx="724878" cy="369332"/>
            </a:xfrm>
            <a:prstGeom prst="rect">
              <a:avLst/>
            </a:prstGeom>
            <a:noFill/>
          </p:spPr>
          <p:txBody>
            <a:bodyPr wrap="none" rtlCol="0">
              <a:spAutoFit/>
            </a:bodyPr>
            <a:lstStyle/>
            <a:p>
              <a:r>
                <a:rPr kumimoji="1" lang="en-US" altLang="zh-CN" dirty="0"/>
                <a:t>SFL</a:t>
              </a:r>
              <a:r>
                <a:rPr kumimoji="1" lang="zh-CN" altLang="en-US" dirty="0"/>
                <a:t>：</a:t>
              </a:r>
            </a:p>
          </p:txBody>
        </p:sp>
      </p:grpSp>
      <p:sp>
        <p:nvSpPr>
          <p:cNvPr id="17" name="圆角矩形 16">
            <a:extLst>
              <a:ext uri="{FF2B5EF4-FFF2-40B4-BE49-F238E27FC236}">
                <a16:creationId xmlns:a16="http://schemas.microsoft.com/office/drawing/2014/main" id="{3D205A2B-ECCF-33CE-2A97-A55B236A8CE5}"/>
              </a:ext>
            </a:extLst>
          </p:cNvPr>
          <p:cNvSpPr/>
          <p:nvPr/>
        </p:nvSpPr>
        <p:spPr>
          <a:xfrm>
            <a:off x="4180018" y="4322707"/>
            <a:ext cx="1334593" cy="427024"/>
          </a:xfrm>
          <a:prstGeom prst="round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solidFill>
            </a:endParaRPr>
          </a:p>
        </p:txBody>
      </p:sp>
      <p:sp>
        <p:nvSpPr>
          <p:cNvPr id="18" name="圆角矩形 17">
            <a:extLst>
              <a:ext uri="{FF2B5EF4-FFF2-40B4-BE49-F238E27FC236}">
                <a16:creationId xmlns:a16="http://schemas.microsoft.com/office/drawing/2014/main" id="{5D56B0A4-0A13-CAA7-DAC9-D0FD08F033DF}"/>
              </a:ext>
            </a:extLst>
          </p:cNvPr>
          <p:cNvSpPr/>
          <p:nvPr/>
        </p:nvSpPr>
        <p:spPr>
          <a:xfrm>
            <a:off x="5829184" y="4288655"/>
            <a:ext cx="933765" cy="427024"/>
          </a:xfrm>
          <a:prstGeom prst="roundRect">
            <a:avLst/>
          </a:prstGeom>
          <a:no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5">
                  <a:lumMod val="75000"/>
                </a:schemeClr>
              </a:solidFill>
            </a:endParaRPr>
          </a:p>
        </p:txBody>
      </p:sp>
      <p:pic>
        <p:nvPicPr>
          <p:cNvPr id="19" name="图片 18">
            <a:extLst>
              <a:ext uri="{FF2B5EF4-FFF2-40B4-BE49-F238E27FC236}">
                <a16:creationId xmlns:a16="http://schemas.microsoft.com/office/drawing/2014/main" id="{641CAA16-3A9D-0920-77E9-EB82E805C380}"/>
              </a:ext>
            </a:extLst>
          </p:cNvPr>
          <p:cNvPicPr>
            <a:picLocks noChangeAspect="1"/>
          </p:cNvPicPr>
          <p:nvPr/>
        </p:nvPicPr>
        <p:blipFill>
          <a:blip r:embed="rId7"/>
          <a:stretch>
            <a:fillRect/>
          </a:stretch>
        </p:blipFill>
        <p:spPr>
          <a:xfrm>
            <a:off x="3643809" y="5405334"/>
            <a:ext cx="3077525" cy="559550"/>
          </a:xfrm>
          <a:prstGeom prst="rect">
            <a:avLst/>
          </a:prstGeom>
        </p:spPr>
      </p:pic>
      <p:sp>
        <p:nvSpPr>
          <p:cNvPr id="21" name="文本框 20">
            <a:extLst>
              <a:ext uri="{FF2B5EF4-FFF2-40B4-BE49-F238E27FC236}">
                <a16:creationId xmlns:a16="http://schemas.microsoft.com/office/drawing/2014/main" id="{318EF434-8491-E9CB-E6A8-2214DC208F40}"/>
              </a:ext>
            </a:extLst>
          </p:cNvPr>
          <p:cNvSpPr txBox="1"/>
          <p:nvPr/>
        </p:nvSpPr>
        <p:spPr>
          <a:xfrm>
            <a:off x="6915887" y="4218462"/>
            <a:ext cx="2223144" cy="1200329"/>
          </a:xfrm>
          <a:prstGeom prst="rect">
            <a:avLst/>
          </a:prstGeom>
          <a:noFill/>
        </p:spPr>
        <p:txBody>
          <a:bodyPr wrap="square">
            <a:spAutoFit/>
          </a:bodyPr>
          <a:lstStyle/>
          <a:p>
            <a:r>
              <a:rPr lang="zh-CN" altLang="en-US" dirty="0"/>
              <a:t>penalty term </a:t>
            </a:r>
            <a:r>
              <a:rPr lang="en-US" altLang="zh-CN" dirty="0"/>
              <a:t>force </a:t>
            </a:r>
            <a:r>
              <a:rPr lang="en-US" altLang="zh-CN" dirty="0">
                <a:solidFill>
                  <a:schemeClr val="accent5">
                    <a:lumMod val="75000"/>
                  </a:schemeClr>
                </a:solidFill>
              </a:rPr>
              <a:t>neighbors</a:t>
            </a:r>
            <a:r>
              <a:rPr lang="en-US" altLang="zh-CN" dirty="0"/>
              <a:t> in a graph that have </a:t>
            </a:r>
            <a:r>
              <a:rPr lang="en-US" altLang="zh-CN" dirty="0">
                <a:solidFill>
                  <a:schemeClr val="accent5">
                    <a:lumMod val="75000"/>
                  </a:schemeClr>
                </a:solidFill>
              </a:rPr>
              <a:t>similar model parameters</a:t>
            </a:r>
            <a:endParaRPr lang="zh-CN" altLang="en-US" dirty="0">
              <a:solidFill>
                <a:schemeClr val="accent5">
                  <a:lumMod val="75000"/>
                </a:schemeClr>
              </a:solidFill>
            </a:endParaRPr>
          </a:p>
        </p:txBody>
      </p:sp>
    </p:spTree>
    <p:extLst>
      <p:ext uri="{BB962C8B-B14F-4D97-AF65-F5344CB8AC3E}">
        <p14:creationId xmlns:p14="http://schemas.microsoft.com/office/powerpoint/2010/main" val="854509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E6990A-E910-FEFE-8652-0DC86859873A}"/>
              </a:ext>
            </a:extLst>
          </p:cNvPr>
          <p:cNvSpPr>
            <a:spLocks noGrp="1"/>
          </p:cNvSpPr>
          <p:nvPr>
            <p:ph type="sldNum" sz="quarter" idx="12"/>
          </p:nvPr>
        </p:nvSpPr>
        <p:spPr/>
        <p:txBody>
          <a:bodyPr/>
          <a:lstStyle/>
          <a:p>
            <a:fld id="{72A5E12F-523A-4D75-95A2-779F57F5D9E2}" type="slidenum">
              <a:rPr lang="zh-CN" altLang="en-US" smtClean="0"/>
              <a:t>14</a:t>
            </a:fld>
            <a:endParaRPr lang="zh-CN" altLang="en-US"/>
          </a:p>
        </p:txBody>
      </p:sp>
      <p:sp>
        <p:nvSpPr>
          <p:cNvPr id="3" name="标题 2">
            <a:extLst>
              <a:ext uri="{FF2B5EF4-FFF2-40B4-BE49-F238E27FC236}">
                <a16:creationId xmlns:a16="http://schemas.microsoft.com/office/drawing/2014/main" id="{200F63FE-BB3A-13DE-1788-38A4135D140B}"/>
              </a:ext>
            </a:extLst>
          </p:cNvPr>
          <p:cNvSpPr>
            <a:spLocks noGrp="1"/>
          </p:cNvSpPr>
          <p:nvPr>
            <p:ph type="title"/>
          </p:nvPr>
        </p:nvSpPr>
        <p:spPr/>
        <p:txBody>
          <a:bodyPr/>
          <a:lstStyle/>
          <a:p>
            <a:r>
              <a:rPr kumimoji="1" lang="zh-CN" altLang="en-US" dirty="0"/>
              <a:t>方法建模</a:t>
            </a:r>
          </a:p>
        </p:txBody>
      </p:sp>
      <p:sp>
        <p:nvSpPr>
          <p:cNvPr id="4" name="内容占位符 3">
            <a:extLst>
              <a:ext uri="{FF2B5EF4-FFF2-40B4-BE49-F238E27FC236}">
                <a16:creationId xmlns:a16="http://schemas.microsoft.com/office/drawing/2014/main" id="{C8164F55-FC62-E7C1-1D02-8B97AF9BD4F6}"/>
              </a:ext>
            </a:extLst>
          </p:cNvPr>
          <p:cNvSpPr>
            <a:spLocks noGrp="1"/>
          </p:cNvSpPr>
          <p:nvPr>
            <p:ph sz="quarter" idx="13"/>
          </p:nvPr>
        </p:nvSpPr>
        <p:spPr/>
        <p:txBody>
          <a:bodyPr>
            <a:normAutofit lnSpcReduction="10000"/>
          </a:bodyPr>
          <a:lstStyle/>
          <a:p>
            <a:r>
              <a:rPr kumimoji="1" lang="en-US" altLang="zh-CN" dirty="0"/>
              <a:t>Structured Federated Learning</a:t>
            </a:r>
            <a:endParaRPr kumimoji="1" lang="zh-CN" altLang="en-US" dirty="0"/>
          </a:p>
        </p:txBody>
      </p:sp>
      <p:grpSp>
        <p:nvGrpSpPr>
          <p:cNvPr id="13" name="组合 12">
            <a:extLst>
              <a:ext uri="{FF2B5EF4-FFF2-40B4-BE49-F238E27FC236}">
                <a16:creationId xmlns:a16="http://schemas.microsoft.com/office/drawing/2014/main" id="{3AAF094D-52F1-2640-861F-F786388059B1}"/>
              </a:ext>
            </a:extLst>
          </p:cNvPr>
          <p:cNvGrpSpPr/>
          <p:nvPr/>
        </p:nvGrpSpPr>
        <p:grpSpPr>
          <a:xfrm>
            <a:off x="274247" y="1497802"/>
            <a:ext cx="8697479" cy="3923620"/>
            <a:chOff x="297670" y="1390759"/>
            <a:chExt cx="8697479" cy="3923620"/>
          </a:xfrm>
        </p:grpSpPr>
        <p:pic>
          <p:nvPicPr>
            <p:cNvPr id="6" name="图片 5">
              <a:extLst>
                <a:ext uri="{FF2B5EF4-FFF2-40B4-BE49-F238E27FC236}">
                  <a16:creationId xmlns:a16="http://schemas.microsoft.com/office/drawing/2014/main" id="{0F9388F4-93DD-2B90-9CE7-B8135261266E}"/>
                </a:ext>
              </a:extLst>
            </p:cNvPr>
            <p:cNvPicPr>
              <a:picLocks noChangeAspect="1"/>
            </p:cNvPicPr>
            <p:nvPr/>
          </p:nvPicPr>
          <p:blipFill rotWithShape="1">
            <a:blip r:embed="rId3">
              <a:extLst>
                <a:ext uri="{28A0092B-C50C-407E-A947-70E740481C1C}">
                  <a14:useLocalDpi xmlns:a14="http://schemas.microsoft.com/office/drawing/2010/main" val="0"/>
                </a:ext>
              </a:extLst>
            </a:blip>
            <a:srcRect l="2614"/>
            <a:stretch/>
          </p:blipFill>
          <p:spPr>
            <a:xfrm>
              <a:off x="297670" y="1607838"/>
              <a:ext cx="8548660" cy="3642323"/>
            </a:xfrm>
            <a:prstGeom prst="rect">
              <a:avLst/>
            </a:prstGeom>
          </p:spPr>
        </p:pic>
        <p:sp>
          <p:nvSpPr>
            <p:cNvPr id="7" name="圆角矩形 6">
              <a:extLst>
                <a:ext uri="{FF2B5EF4-FFF2-40B4-BE49-F238E27FC236}">
                  <a16:creationId xmlns:a16="http://schemas.microsoft.com/office/drawing/2014/main" id="{8FAFDB03-A984-3052-5096-3851F5D7BA1B}"/>
                </a:ext>
              </a:extLst>
            </p:cNvPr>
            <p:cNvSpPr/>
            <p:nvPr/>
          </p:nvSpPr>
          <p:spPr>
            <a:xfrm>
              <a:off x="5101839" y="1786071"/>
              <a:ext cx="2315911" cy="546931"/>
            </a:xfrm>
            <a:prstGeom prst="round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F7D05F18-215D-9E29-8999-45425CBDCB8A}"/>
                </a:ext>
              </a:extLst>
            </p:cNvPr>
            <p:cNvSpPr txBox="1"/>
            <p:nvPr/>
          </p:nvSpPr>
          <p:spPr>
            <a:xfrm>
              <a:off x="4938891" y="1390759"/>
              <a:ext cx="1107996" cy="369332"/>
            </a:xfrm>
            <a:prstGeom prst="rect">
              <a:avLst/>
            </a:prstGeom>
            <a:noFill/>
          </p:spPr>
          <p:txBody>
            <a:bodyPr wrap="none" rtlCol="0">
              <a:spAutoFit/>
            </a:bodyPr>
            <a:lstStyle/>
            <a:p>
              <a:r>
                <a:rPr kumimoji="1" lang="zh-CN" altLang="en-US" dirty="0">
                  <a:solidFill>
                    <a:schemeClr val="accent2"/>
                  </a:solidFill>
                </a:rPr>
                <a:t>全局模型</a:t>
              </a:r>
            </a:p>
          </p:txBody>
        </p:sp>
        <p:sp>
          <p:nvSpPr>
            <p:cNvPr id="9" name="圆角矩形 8">
              <a:extLst>
                <a:ext uri="{FF2B5EF4-FFF2-40B4-BE49-F238E27FC236}">
                  <a16:creationId xmlns:a16="http://schemas.microsoft.com/office/drawing/2014/main" id="{544E2671-2C82-8797-CE36-9AEB27C0F267}"/>
                </a:ext>
              </a:extLst>
            </p:cNvPr>
            <p:cNvSpPr/>
            <p:nvPr/>
          </p:nvSpPr>
          <p:spPr>
            <a:xfrm>
              <a:off x="7043284" y="4110104"/>
              <a:ext cx="1501276" cy="787016"/>
            </a:xfrm>
            <a:prstGeom prst="roundRect">
              <a:avLst/>
            </a:prstGeom>
            <a:no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5"/>
                </a:solidFill>
              </a:endParaRPr>
            </a:p>
          </p:txBody>
        </p:sp>
        <p:sp>
          <p:nvSpPr>
            <p:cNvPr id="10" name="文本框 9">
              <a:extLst>
                <a:ext uri="{FF2B5EF4-FFF2-40B4-BE49-F238E27FC236}">
                  <a16:creationId xmlns:a16="http://schemas.microsoft.com/office/drawing/2014/main" id="{33F35E4B-01A6-856C-FF83-471A5F44C4F6}"/>
                </a:ext>
              </a:extLst>
            </p:cNvPr>
            <p:cNvSpPr txBox="1"/>
            <p:nvPr/>
          </p:nvSpPr>
          <p:spPr>
            <a:xfrm>
              <a:off x="7656321" y="1979422"/>
              <a:ext cx="1338828" cy="369332"/>
            </a:xfrm>
            <a:prstGeom prst="rect">
              <a:avLst/>
            </a:prstGeom>
            <a:noFill/>
          </p:spPr>
          <p:txBody>
            <a:bodyPr wrap="none" rtlCol="0">
              <a:spAutoFit/>
            </a:bodyPr>
            <a:lstStyle/>
            <a:p>
              <a:r>
                <a:rPr kumimoji="1" lang="zh-CN" altLang="en-US" dirty="0">
                  <a:solidFill>
                    <a:schemeClr val="accent6"/>
                  </a:solidFill>
                </a:rPr>
                <a:t>个性化模型</a:t>
              </a:r>
            </a:p>
          </p:txBody>
        </p:sp>
        <p:sp>
          <p:nvSpPr>
            <p:cNvPr id="11" name="圆角矩形 10">
              <a:extLst>
                <a:ext uri="{FF2B5EF4-FFF2-40B4-BE49-F238E27FC236}">
                  <a16:creationId xmlns:a16="http://schemas.microsoft.com/office/drawing/2014/main" id="{C5332F17-BD4C-D82F-2E96-C19BBB65014B}"/>
                </a:ext>
              </a:extLst>
            </p:cNvPr>
            <p:cNvSpPr/>
            <p:nvPr/>
          </p:nvSpPr>
          <p:spPr>
            <a:xfrm>
              <a:off x="7180885" y="2393280"/>
              <a:ext cx="1226074" cy="546931"/>
            </a:xfrm>
            <a:prstGeom prst="roundRect">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75000"/>
                  </a:schemeClr>
                </a:solidFill>
              </a:endParaRPr>
            </a:p>
          </p:txBody>
        </p:sp>
        <p:sp>
          <p:nvSpPr>
            <p:cNvPr id="12" name="文本框 11">
              <a:extLst>
                <a:ext uri="{FF2B5EF4-FFF2-40B4-BE49-F238E27FC236}">
                  <a16:creationId xmlns:a16="http://schemas.microsoft.com/office/drawing/2014/main" id="{3604F16C-BB12-D1AB-BEEA-B43F87146E2A}"/>
                </a:ext>
              </a:extLst>
            </p:cNvPr>
            <p:cNvSpPr txBox="1"/>
            <p:nvPr/>
          </p:nvSpPr>
          <p:spPr>
            <a:xfrm>
              <a:off x="6768031" y="4945047"/>
              <a:ext cx="1104790" cy="369332"/>
            </a:xfrm>
            <a:prstGeom prst="rect">
              <a:avLst/>
            </a:prstGeom>
            <a:noFill/>
          </p:spPr>
          <p:txBody>
            <a:bodyPr wrap="none" rtlCol="0">
              <a:spAutoFit/>
            </a:bodyPr>
            <a:lstStyle/>
            <a:p>
              <a:r>
                <a:rPr kumimoji="1" lang="zh-CN" altLang="en-US" dirty="0">
                  <a:solidFill>
                    <a:schemeClr val="accent5"/>
                  </a:solidFill>
                </a:rPr>
                <a:t>本地模型</a:t>
              </a:r>
            </a:p>
          </p:txBody>
        </p:sp>
      </p:grpSp>
    </p:spTree>
    <p:extLst>
      <p:ext uri="{BB962C8B-B14F-4D97-AF65-F5344CB8AC3E}">
        <p14:creationId xmlns:p14="http://schemas.microsoft.com/office/powerpoint/2010/main" val="838978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A8C31F-BAFB-176D-4113-6FA642A116C0}"/>
              </a:ext>
            </a:extLst>
          </p:cNvPr>
          <p:cNvSpPr>
            <a:spLocks noGrp="1"/>
          </p:cNvSpPr>
          <p:nvPr>
            <p:ph type="sldNum" sz="quarter" idx="12"/>
          </p:nvPr>
        </p:nvSpPr>
        <p:spPr/>
        <p:txBody>
          <a:bodyPr/>
          <a:lstStyle/>
          <a:p>
            <a:fld id="{72A5E12F-523A-4D75-95A2-779F57F5D9E2}" type="slidenum">
              <a:rPr lang="zh-CN" altLang="en-US" smtClean="0"/>
              <a:t>15</a:t>
            </a:fld>
            <a:endParaRPr lang="zh-CN" altLang="en-US"/>
          </a:p>
        </p:txBody>
      </p:sp>
      <p:sp>
        <p:nvSpPr>
          <p:cNvPr id="3" name="标题 2">
            <a:extLst>
              <a:ext uri="{FF2B5EF4-FFF2-40B4-BE49-F238E27FC236}">
                <a16:creationId xmlns:a16="http://schemas.microsoft.com/office/drawing/2014/main" id="{1B57425F-A521-4B97-B84F-0E9DC9FFBF96}"/>
              </a:ext>
            </a:extLst>
          </p:cNvPr>
          <p:cNvSpPr>
            <a:spLocks noGrp="1"/>
          </p:cNvSpPr>
          <p:nvPr>
            <p:ph type="title"/>
          </p:nvPr>
        </p:nvSpPr>
        <p:spPr/>
        <p:txBody>
          <a:bodyPr/>
          <a:lstStyle/>
          <a:p>
            <a:r>
              <a:rPr kumimoji="1" lang="zh-CN" altLang="en-US" dirty="0"/>
              <a:t>方法建模</a:t>
            </a:r>
          </a:p>
        </p:txBody>
      </p:sp>
      <p:sp>
        <p:nvSpPr>
          <p:cNvPr id="4" name="内容占位符 3">
            <a:extLst>
              <a:ext uri="{FF2B5EF4-FFF2-40B4-BE49-F238E27FC236}">
                <a16:creationId xmlns:a16="http://schemas.microsoft.com/office/drawing/2014/main" id="{BC8685D9-9E63-55D9-7214-D360173086A2}"/>
              </a:ext>
            </a:extLst>
          </p:cNvPr>
          <p:cNvSpPr>
            <a:spLocks noGrp="1"/>
          </p:cNvSpPr>
          <p:nvPr>
            <p:ph sz="quarter" idx="13"/>
          </p:nvPr>
        </p:nvSpPr>
        <p:spPr/>
        <p:txBody>
          <a:bodyPr>
            <a:normAutofit lnSpcReduction="10000"/>
          </a:bodyPr>
          <a:lstStyle/>
          <a:p>
            <a:r>
              <a:rPr kumimoji="1" lang="zh-CN" altLang="en-US" dirty="0"/>
              <a:t>算法框架</a:t>
            </a:r>
          </a:p>
        </p:txBody>
      </p:sp>
      <p:pic>
        <p:nvPicPr>
          <p:cNvPr id="8" name="图片 7">
            <a:extLst>
              <a:ext uri="{FF2B5EF4-FFF2-40B4-BE49-F238E27FC236}">
                <a16:creationId xmlns:a16="http://schemas.microsoft.com/office/drawing/2014/main" id="{561A84E4-9871-67EC-5EA0-6ED7DF450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7748" y="1016918"/>
            <a:ext cx="4783978" cy="5122843"/>
          </a:xfrm>
          <a:prstGeom prst="rect">
            <a:avLst/>
          </a:prstGeom>
        </p:spPr>
      </p:pic>
      <p:pic>
        <p:nvPicPr>
          <p:cNvPr id="10" name="图片 9">
            <a:extLst>
              <a:ext uri="{FF2B5EF4-FFF2-40B4-BE49-F238E27FC236}">
                <a16:creationId xmlns:a16="http://schemas.microsoft.com/office/drawing/2014/main" id="{A12AD923-B358-765F-DE2A-10D36B6F2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274" y="1345620"/>
            <a:ext cx="4139237" cy="2977213"/>
          </a:xfrm>
          <a:prstGeom prst="rect">
            <a:avLst/>
          </a:prstGeom>
        </p:spPr>
      </p:pic>
      <p:sp>
        <p:nvSpPr>
          <p:cNvPr id="11" name="文本框 10">
            <a:extLst>
              <a:ext uri="{FF2B5EF4-FFF2-40B4-BE49-F238E27FC236}">
                <a16:creationId xmlns:a16="http://schemas.microsoft.com/office/drawing/2014/main" id="{1AF12D48-66CD-D256-552D-1E2E755AA0DF}"/>
              </a:ext>
            </a:extLst>
          </p:cNvPr>
          <p:cNvSpPr txBox="1"/>
          <p:nvPr/>
        </p:nvSpPr>
        <p:spPr>
          <a:xfrm>
            <a:off x="251209" y="4446651"/>
            <a:ext cx="3557064" cy="1103957"/>
          </a:xfrm>
          <a:prstGeom prst="rect">
            <a:avLst/>
          </a:prstGeom>
          <a:noFill/>
        </p:spPr>
        <p:txBody>
          <a:bodyPr wrap="none" rtlCol="0">
            <a:spAutoFit/>
          </a:bodyPr>
          <a:lstStyle/>
          <a:p>
            <a:pPr marL="213750" indent="-177750">
              <a:lnSpc>
                <a:spcPct val="125000"/>
              </a:lnSpc>
              <a:buFont typeface="Arial" panose="020B0604020202020204" pitchFamily="34" charset="0"/>
              <a:buChar char="•"/>
            </a:pPr>
            <a:r>
              <a:rPr kumimoji="1" lang="zh-CN" altLang="en-US" dirty="0"/>
              <a:t>客户端本地更新得到</a:t>
            </a:r>
            <a:r>
              <a:rPr kumimoji="1" lang="zh-CN" altLang="en-US" dirty="0">
                <a:solidFill>
                  <a:schemeClr val="accent5"/>
                </a:solidFill>
              </a:rPr>
              <a:t>本地模型 </a:t>
            </a:r>
            <a:r>
              <a:rPr kumimoji="1" lang="en-US" altLang="zh-CN" i="1" dirty="0">
                <a:latin typeface="Times New Roman" panose="02020603050405020304" pitchFamily="18" charset="0"/>
                <a:cs typeface="Times New Roman" panose="02020603050405020304" pitchFamily="18" charset="0"/>
              </a:rPr>
              <a:t>v</a:t>
            </a:r>
          </a:p>
          <a:p>
            <a:pPr marL="213750" indent="-177750">
              <a:lnSpc>
                <a:spcPct val="125000"/>
              </a:lnSpc>
              <a:buFont typeface="Arial" panose="020B0604020202020204" pitchFamily="34" charset="0"/>
              <a:buChar char="•"/>
            </a:pPr>
            <a:r>
              <a:rPr kumimoji="1" lang="en-US" altLang="zh-CN" dirty="0"/>
              <a:t>GCN </a:t>
            </a:r>
            <a:r>
              <a:rPr kumimoji="1" lang="zh-CN" altLang="en-US" dirty="0"/>
              <a:t>更新得到</a:t>
            </a:r>
            <a:r>
              <a:rPr kumimoji="1" lang="zh-CN" altLang="en-US" dirty="0">
                <a:solidFill>
                  <a:schemeClr val="accent6"/>
                </a:solidFill>
              </a:rPr>
              <a:t>个性化模型 </a:t>
            </a:r>
            <a:r>
              <a:rPr kumimoji="1" lang="en-US" altLang="zh-CN" i="1" dirty="0">
                <a:latin typeface="Times New Roman" panose="02020603050405020304" pitchFamily="18" charset="0"/>
                <a:cs typeface="Times New Roman" panose="02020603050405020304" pitchFamily="18" charset="0"/>
              </a:rPr>
              <a:t>u</a:t>
            </a:r>
          </a:p>
          <a:p>
            <a:pPr marL="213750" indent="-177750">
              <a:lnSpc>
                <a:spcPct val="125000"/>
              </a:lnSpc>
              <a:buFont typeface="Arial" panose="020B0604020202020204" pitchFamily="34" charset="0"/>
              <a:buChar char="•"/>
            </a:pPr>
            <a:r>
              <a:rPr kumimoji="1" lang="zh-CN" altLang="en-US" dirty="0"/>
              <a:t>全图读出得到</a:t>
            </a:r>
            <a:r>
              <a:rPr kumimoji="1" lang="zh-CN" altLang="en-US" dirty="0">
                <a:solidFill>
                  <a:schemeClr val="accent2"/>
                </a:solidFill>
              </a:rPr>
              <a:t>全局模型 </a:t>
            </a:r>
            <a:r>
              <a:rPr kumimoji="1" lang="en-US" altLang="zh-CN" i="1" dirty="0">
                <a:latin typeface="Times New Roman" panose="02020603050405020304" pitchFamily="18" charset="0"/>
                <a:cs typeface="Times New Roman" panose="02020603050405020304" pitchFamily="18" charset="0"/>
              </a:rPr>
              <a:t>w</a:t>
            </a:r>
            <a:endParaRPr kumimoji="1" lang="zh-CN" altLang="en-US" i="1" dirty="0">
              <a:latin typeface="Times New Roman" panose="02020603050405020304" pitchFamily="18" charset="0"/>
              <a:cs typeface="Times New Roman" panose="02020603050405020304" pitchFamily="18" charset="0"/>
            </a:endParaRPr>
          </a:p>
        </p:txBody>
      </p:sp>
      <p:sp>
        <p:nvSpPr>
          <p:cNvPr id="12" name="圆角矩形 11">
            <a:extLst>
              <a:ext uri="{FF2B5EF4-FFF2-40B4-BE49-F238E27FC236}">
                <a16:creationId xmlns:a16="http://schemas.microsoft.com/office/drawing/2014/main" id="{255B9ED6-FB76-3B27-8AE8-F05665D5F3FB}"/>
              </a:ext>
            </a:extLst>
          </p:cNvPr>
          <p:cNvSpPr/>
          <p:nvPr/>
        </p:nvSpPr>
        <p:spPr>
          <a:xfrm>
            <a:off x="4820356" y="2878667"/>
            <a:ext cx="4123721" cy="654755"/>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6F438DA-74FC-D9FF-DB53-73FF0755CC8D}"/>
              </a:ext>
            </a:extLst>
          </p:cNvPr>
          <p:cNvSpPr/>
          <p:nvPr/>
        </p:nvSpPr>
        <p:spPr>
          <a:xfrm>
            <a:off x="4669746" y="4671251"/>
            <a:ext cx="4123721" cy="250705"/>
          </a:xfrm>
          <a:prstGeom prst="round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2D89ED00-B0CA-E687-1DF3-7E6841D6F8F9}"/>
              </a:ext>
            </a:extLst>
          </p:cNvPr>
          <p:cNvSpPr/>
          <p:nvPr/>
        </p:nvSpPr>
        <p:spPr>
          <a:xfrm>
            <a:off x="4669746" y="4941116"/>
            <a:ext cx="4123721" cy="250705"/>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07872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F76435-5D75-5E8B-8411-B9EE2BE5AF70}"/>
              </a:ext>
            </a:extLst>
          </p:cNvPr>
          <p:cNvSpPr>
            <a:spLocks noGrp="1"/>
          </p:cNvSpPr>
          <p:nvPr>
            <p:ph type="sldNum" sz="quarter" idx="12"/>
          </p:nvPr>
        </p:nvSpPr>
        <p:spPr/>
        <p:txBody>
          <a:bodyPr/>
          <a:lstStyle/>
          <a:p>
            <a:fld id="{72A5E12F-523A-4D75-95A2-779F57F5D9E2}" type="slidenum">
              <a:rPr lang="zh-CN" altLang="en-US" smtClean="0"/>
              <a:t>16</a:t>
            </a:fld>
            <a:endParaRPr lang="zh-CN" altLang="en-US"/>
          </a:p>
        </p:txBody>
      </p:sp>
      <p:sp>
        <p:nvSpPr>
          <p:cNvPr id="3" name="标题 2">
            <a:extLst>
              <a:ext uri="{FF2B5EF4-FFF2-40B4-BE49-F238E27FC236}">
                <a16:creationId xmlns:a16="http://schemas.microsoft.com/office/drawing/2014/main" id="{535374AD-0AB6-1BFA-8CC0-BB87ED21E459}"/>
              </a:ext>
            </a:extLst>
          </p:cNvPr>
          <p:cNvSpPr>
            <a:spLocks noGrp="1"/>
          </p:cNvSpPr>
          <p:nvPr>
            <p:ph type="title"/>
          </p:nvPr>
        </p:nvSpPr>
        <p:spPr/>
        <p:txBody>
          <a:bodyPr/>
          <a:lstStyle/>
          <a:p>
            <a:r>
              <a:rPr kumimoji="1" lang="zh-CN" altLang="en-US" dirty="0"/>
              <a:t>方法建模</a:t>
            </a:r>
          </a:p>
        </p:txBody>
      </p:sp>
      <p:sp>
        <p:nvSpPr>
          <p:cNvPr id="4" name="内容占位符 3">
            <a:extLst>
              <a:ext uri="{FF2B5EF4-FFF2-40B4-BE49-F238E27FC236}">
                <a16:creationId xmlns:a16="http://schemas.microsoft.com/office/drawing/2014/main" id="{DB3390A7-F5C2-5099-1B71-B6CD7161DA04}"/>
              </a:ext>
            </a:extLst>
          </p:cNvPr>
          <p:cNvSpPr>
            <a:spLocks noGrp="1"/>
          </p:cNvSpPr>
          <p:nvPr>
            <p:ph sz="quarter" idx="13"/>
          </p:nvPr>
        </p:nvSpPr>
        <p:spPr/>
        <p:txBody>
          <a:bodyPr>
            <a:normAutofit lnSpcReduction="10000"/>
          </a:bodyPr>
          <a:lstStyle/>
          <a:p>
            <a:r>
              <a:rPr kumimoji="1" lang="en-US" altLang="zh-CN" dirty="0"/>
              <a:t>Structure learning</a:t>
            </a:r>
            <a:endParaRPr kumimoji="1" lang="zh-CN" altLang="en-US" dirty="0"/>
          </a:p>
        </p:txBody>
      </p:sp>
      <p:pic>
        <p:nvPicPr>
          <p:cNvPr id="5" name="图片 4">
            <a:extLst>
              <a:ext uri="{FF2B5EF4-FFF2-40B4-BE49-F238E27FC236}">
                <a16:creationId xmlns:a16="http://schemas.microsoft.com/office/drawing/2014/main" id="{F3B68E85-D37A-183B-42CA-9E5FEE2FA534}"/>
              </a:ext>
            </a:extLst>
          </p:cNvPr>
          <p:cNvPicPr>
            <a:picLocks noChangeAspect="1"/>
          </p:cNvPicPr>
          <p:nvPr/>
        </p:nvPicPr>
        <p:blipFill>
          <a:blip r:embed="rId3"/>
          <a:stretch>
            <a:fillRect/>
          </a:stretch>
        </p:blipFill>
        <p:spPr>
          <a:xfrm>
            <a:off x="1219904" y="1671227"/>
            <a:ext cx="5286404" cy="587378"/>
          </a:xfrm>
          <a:prstGeom prst="rect">
            <a:avLst/>
          </a:prstGeom>
        </p:spPr>
      </p:pic>
      <p:pic>
        <p:nvPicPr>
          <p:cNvPr id="9" name="图片 8">
            <a:extLst>
              <a:ext uri="{FF2B5EF4-FFF2-40B4-BE49-F238E27FC236}">
                <a16:creationId xmlns:a16="http://schemas.microsoft.com/office/drawing/2014/main" id="{08463725-BF34-DF6F-C02F-B60E477F6719}"/>
              </a:ext>
            </a:extLst>
          </p:cNvPr>
          <p:cNvPicPr>
            <a:picLocks noChangeAspect="1"/>
          </p:cNvPicPr>
          <p:nvPr/>
        </p:nvPicPr>
        <p:blipFill>
          <a:blip r:embed="rId4"/>
          <a:stretch>
            <a:fillRect/>
          </a:stretch>
        </p:blipFill>
        <p:spPr>
          <a:xfrm>
            <a:off x="1219904" y="2366868"/>
            <a:ext cx="5014059" cy="842699"/>
          </a:xfrm>
          <a:prstGeom prst="rect">
            <a:avLst/>
          </a:prstGeom>
        </p:spPr>
      </p:pic>
      <p:sp>
        <p:nvSpPr>
          <p:cNvPr id="10" name="文本框 9">
            <a:extLst>
              <a:ext uri="{FF2B5EF4-FFF2-40B4-BE49-F238E27FC236}">
                <a16:creationId xmlns:a16="http://schemas.microsoft.com/office/drawing/2014/main" id="{A662137F-B192-7F23-669F-116B00D8BAD2}"/>
              </a:ext>
            </a:extLst>
          </p:cNvPr>
          <p:cNvSpPr txBox="1"/>
          <p:nvPr/>
        </p:nvSpPr>
        <p:spPr>
          <a:xfrm>
            <a:off x="6358163" y="2613723"/>
            <a:ext cx="2277931" cy="369332"/>
          </a:xfrm>
          <a:prstGeom prst="rect">
            <a:avLst/>
          </a:prstGeom>
          <a:noFill/>
        </p:spPr>
        <p:txBody>
          <a:bodyPr wrap="none" rtlCol="0">
            <a:spAutoFit/>
          </a:bodyPr>
          <a:lstStyle/>
          <a:p>
            <a:r>
              <a:rPr kumimoji="1" lang="en-US" altLang="zh-CN" dirty="0">
                <a:solidFill>
                  <a:schemeClr val="accent6"/>
                </a:solidFill>
              </a:rPr>
              <a:t>Graph</a:t>
            </a:r>
            <a:r>
              <a:rPr kumimoji="1" lang="zh-CN" altLang="en-US" dirty="0">
                <a:solidFill>
                  <a:schemeClr val="accent6"/>
                </a:solidFill>
              </a:rPr>
              <a:t> </a:t>
            </a:r>
            <a:r>
              <a:rPr kumimoji="1" lang="en-US" altLang="zh-CN" dirty="0">
                <a:solidFill>
                  <a:schemeClr val="accent6"/>
                </a:solidFill>
              </a:rPr>
              <a:t>encoder</a:t>
            </a:r>
            <a:r>
              <a:rPr kumimoji="1" lang="zh-CN" altLang="en-US" dirty="0">
                <a:solidFill>
                  <a:schemeClr val="accent6"/>
                </a:solidFill>
              </a:rPr>
              <a:t>来生成</a:t>
            </a:r>
          </a:p>
        </p:txBody>
      </p:sp>
      <p:sp>
        <p:nvSpPr>
          <p:cNvPr id="11" name="文本框 10">
            <a:extLst>
              <a:ext uri="{FF2B5EF4-FFF2-40B4-BE49-F238E27FC236}">
                <a16:creationId xmlns:a16="http://schemas.microsoft.com/office/drawing/2014/main" id="{FCF77AFA-32E1-BF79-5556-2CE20A1DC943}"/>
              </a:ext>
            </a:extLst>
          </p:cNvPr>
          <p:cNvSpPr txBox="1"/>
          <p:nvPr/>
        </p:nvSpPr>
        <p:spPr>
          <a:xfrm>
            <a:off x="1219904" y="3540105"/>
            <a:ext cx="5649153" cy="17098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t>初始化</a:t>
            </a:r>
            <a:r>
              <a:rPr kumimoji="1" lang="en-US" altLang="zh-CN" i="1" dirty="0">
                <a:latin typeface="Times New Roman" panose="02020603050405020304" pitchFamily="18" charset="0"/>
                <a:cs typeface="Times New Roman" panose="02020603050405020304" pitchFamily="18" charset="0"/>
              </a:rPr>
              <a:t>A</a:t>
            </a:r>
            <a:r>
              <a:rPr kumimoji="1" lang="zh-CN" altLang="en-US" dirty="0"/>
              <a:t>；</a:t>
            </a:r>
            <a:endParaRPr kumimoji="1" lang="en-US" altLang="zh-CN" dirty="0"/>
          </a:p>
          <a:p>
            <a:pPr marL="285750" indent="-285750">
              <a:lnSpc>
                <a:spcPct val="150000"/>
              </a:lnSpc>
              <a:buFont typeface="Arial" panose="020B0604020202020204" pitchFamily="34" charset="0"/>
              <a:buChar char="•"/>
            </a:pPr>
            <a:r>
              <a:rPr kumimoji="1" lang="zh-CN" altLang="en-US" dirty="0"/>
              <a:t>计算各个节点的模型</a:t>
            </a:r>
            <a:r>
              <a:rPr kumimoji="1" lang="en-US" altLang="zh-CN" i="1" dirty="0">
                <a:latin typeface="Times New Roman" panose="02020603050405020304" pitchFamily="18" charset="0"/>
                <a:cs typeface="Times New Roman" panose="02020603050405020304" pitchFamily="18" charset="0"/>
              </a:rPr>
              <a:t>u</a:t>
            </a:r>
            <a:r>
              <a:rPr kumimoji="1" lang="zh-CN" altLang="en-US" dirty="0"/>
              <a:t>之间的参数距离矩阵</a:t>
            </a:r>
            <a:r>
              <a:rPr kumimoji="1" lang="en-US" altLang="zh-CN" dirty="0" err="1"/>
              <a:t>dist</a:t>
            </a:r>
            <a:r>
              <a:rPr kumimoji="1" lang="zh-CN" altLang="en-US" dirty="0"/>
              <a:t>；</a:t>
            </a:r>
            <a:endParaRPr kumimoji="1" lang="en-US" altLang="zh-CN" dirty="0"/>
          </a:p>
          <a:p>
            <a:pPr marL="285750" indent="-285750">
              <a:lnSpc>
                <a:spcPct val="150000"/>
              </a:lnSpc>
              <a:buFont typeface="Arial" panose="020B0604020202020204" pitchFamily="34" charset="0"/>
              <a:buChar char="•"/>
            </a:pPr>
            <a:r>
              <a:rPr kumimoji="1" lang="zh-CN" altLang="en-US" dirty="0"/>
              <a:t>学一个</a:t>
            </a:r>
            <a:r>
              <a:rPr kumimoji="1" lang="en-US" altLang="zh-CN" dirty="0"/>
              <a:t>MLP</a:t>
            </a:r>
            <a:r>
              <a:rPr kumimoji="1" lang="zh-CN" altLang="en-US" dirty="0"/>
              <a:t>，计算</a:t>
            </a:r>
            <a:r>
              <a:rPr kumimoji="1" lang="en-US" altLang="zh-CN" i="1" dirty="0">
                <a:latin typeface="Times New Roman" panose="02020603050405020304" pitchFamily="18" charset="0"/>
                <a:cs typeface="Times New Roman" panose="02020603050405020304" pitchFamily="18" charset="0"/>
              </a:rPr>
              <a:t>A</a:t>
            </a:r>
            <a:r>
              <a:rPr kumimoji="1" lang="zh-CN" altLang="en-US" dirty="0"/>
              <a:t>和</a:t>
            </a:r>
            <a:r>
              <a:rPr kumimoji="1" lang="en-US" altLang="zh-CN" dirty="0" err="1"/>
              <a:t>dist</a:t>
            </a:r>
            <a:r>
              <a:rPr kumimoji="1" lang="zh-CN" altLang="en-US" dirty="0"/>
              <a:t>的损失，来更新</a:t>
            </a:r>
            <a:r>
              <a:rPr kumimoji="1" lang="en-US" altLang="zh-CN" dirty="0"/>
              <a:t>MLP</a:t>
            </a:r>
            <a:r>
              <a:rPr kumimoji="1" lang="zh-CN" altLang="en-US" dirty="0"/>
              <a:t>；</a:t>
            </a:r>
            <a:endParaRPr kumimoji="1" lang="en-US" altLang="zh-CN" dirty="0"/>
          </a:p>
          <a:p>
            <a:pPr marL="285750" indent="-285750">
              <a:lnSpc>
                <a:spcPct val="150000"/>
              </a:lnSpc>
              <a:buFont typeface="Arial" panose="020B0604020202020204" pitchFamily="34" charset="0"/>
              <a:buChar char="•"/>
            </a:pPr>
            <a:r>
              <a:rPr kumimoji="1" lang="zh-CN" altLang="en-US" dirty="0"/>
              <a:t>最后得到</a:t>
            </a:r>
            <a:r>
              <a:rPr kumimoji="1" lang="en-US" altLang="zh-CN" i="1" dirty="0">
                <a:latin typeface="Times New Roman" panose="02020603050405020304" pitchFamily="18" charset="0"/>
                <a:cs typeface="Times New Roman" panose="02020603050405020304" pitchFamily="18" charset="0"/>
              </a:rPr>
              <a:t>A </a:t>
            </a:r>
            <a:r>
              <a:rPr kumimoji="1" lang="zh-CN" altLang="en-US" dirty="0"/>
              <a:t>。</a:t>
            </a:r>
          </a:p>
        </p:txBody>
      </p:sp>
    </p:spTree>
    <p:extLst>
      <p:ext uri="{BB962C8B-B14F-4D97-AF65-F5344CB8AC3E}">
        <p14:creationId xmlns:p14="http://schemas.microsoft.com/office/powerpoint/2010/main" val="1193718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121C30A-E832-8A4E-B1E7-588C5E5B4FA6}"/>
              </a:ext>
            </a:extLst>
          </p:cNvPr>
          <p:cNvSpPr>
            <a:spLocks noGrp="1"/>
          </p:cNvSpPr>
          <p:nvPr>
            <p:ph type="sldNum" sz="quarter" idx="12"/>
          </p:nvPr>
        </p:nvSpPr>
        <p:spPr/>
        <p:txBody>
          <a:bodyPr/>
          <a:lstStyle/>
          <a:p>
            <a:fld id="{72A5E12F-523A-4D75-95A2-779F57F5D9E2}" type="slidenum">
              <a:rPr lang="zh-CN" altLang="en-US" smtClean="0"/>
              <a:t>17</a:t>
            </a:fld>
            <a:endParaRPr lang="zh-CN" altLang="en-US"/>
          </a:p>
        </p:txBody>
      </p:sp>
      <p:sp>
        <p:nvSpPr>
          <p:cNvPr id="6" name="标题 5">
            <a:extLst>
              <a:ext uri="{FF2B5EF4-FFF2-40B4-BE49-F238E27FC236}">
                <a16:creationId xmlns:a16="http://schemas.microsoft.com/office/drawing/2014/main" id="{FC3AABB7-CEAF-E940-841F-67FD6505B0DA}"/>
              </a:ext>
            </a:extLst>
          </p:cNvPr>
          <p:cNvSpPr>
            <a:spLocks noGrp="1"/>
          </p:cNvSpPr>
          <p:nvPr>
            <p:ph type="title"/>
          </p:nvPr>
        </p:nvSpPr>
        <p:spPr/>
        <p:txBody>
          <a:bodyPr/>
          <a:lstStyle/>
          <a:p>
            <a:r>
              <a:rPr lang="zh-CN" altLang="en-US" dirty="0"/>
              <a:t>提纲</a:t>
            </a:r>
          </a:p>
        </p:txBody>
      </p:sp>
      <p:grpSp>
        <p:nvGrpSpPr>
          <p:cNvPr id="4" name="组合 3">
            <a:extLst>
              <a:ext uri="{FF2B5EF4-FFF2-40B4-BE49-F238E27FC236}">
                <a16:creationId xmlns:a16="http://schemas.microsoft.com/office/drawing/2014/main" id="{E1D26BC4-7D02-0343-89AB-4BCE5BF670D8}"/>
              </a:ext>
            </a:extLst>
          </p:cNvPr>
          <p:cNvGrpSpPr/>
          <p:nvPr/>
        </p:nvGrpSpPr>
        <p:grpSpPr>
          <a:xfrm>
            <a:off x="2122163" y="2348556"/>
            <a:ext cx="5644449" cy="2233913"/>
            <a:chOff x="1549246" y="2331574"/>
            <a:chExt cx="5644449" cy="2233913"/>
          </a:xfrm>
        </p:grpSpPr>
        <p:grpSp>
          <p:nvGrpSpPr>
            <p:cNvPr id="5" name="组合 4">
              <a:extLst>
                <a:ext uri="{FF2B5EF4-FFF2-40B4-BE49-F238E27FC236}">
                  <a16:creationId xmlns:a16="http://schemas.microsoft.com/office/drawing/2014/main" id="{5CD3A6EC-1907-1046-A222-B4B173D064F3}"/>
                </a:ext>
              </a:extLst>
            </p:cNvPr>
            <p:cNvGrpSpPr/>
            <p:nvPr/>
          </p:nvGrpSpPr>
          <p:grpSpPr>
            <a:xfrm>
              <a:off x="1549246" y="3167389"/>
              <a:ext cx="2520169" cy="523220"/>
              <a:chOff x="1104898" y="1549242"/>
              <a:chExt cx="2520169" cy="523220"/>
            </a:xfrm>
          </p:grpSpPr>
          <p:sp>
            <p:nvSpPr>
              <p:cNvPr id="10" name="文本框 9">
                <a:extLst>
                  <a:ext uri="{FF2B5EF4-FFF2-40B4-BE49-F238E27FC236}">
                    <a16:creationId xmlns:a16="http://schemas.microsoft.com/office/drawing/2014/main" id="{3FA5B298-8B98-EE4F-943F-9F665DEA56F6}"/>
                  </a:ext>
                </a:extLst>
              </p:cNvPr>
              <p:cNvSpPr txBox="1"/>
              <p:nvPr/>
            </p:nvSpPr>
            <p:spPr>
              <a:xfrm>
                <a:off x="1463656" y="1549242"/>
                <a:ext cx="2161411" cy="523220"/>
              </a:xfrm>
              <a:prstGeom prst="rect">
                <a:avLst/>
              </a:prstGeom>
              <a:noFill/>
            </p:spPr>
            <p:txBody>
              <a:bodyPr wrap="square" rtlCol="0">
                <a:spAutoFit/>
              </a:bodyPr>
              <a:lstStyle/>
              <a:p>
                <a:r>
                  <a:rPr lang="zh-CN" altLang="en-US" sz="2800" b="1" spc="200">
                    <a:latin typeface="微软雅黑" panose="020B0503020204020204" pitchFamily="34" charset="-122"/>
                    <a:ea typeface="微软雅黑" panose="020B0503020204020204" pitchFamily="34" charset="-122"/>
                  </a:rPr>
                  <a:t>实验</a:t>
                </a:r>
                <a:r>
                  <a:rPr lang="en-US" altLang="zh-CN" sz="2800" b="1" spc="200">
                    <a:latin typeface="微软雅黑" panose="020B0503020204020204" pitchFamily="34" charset="-122"/>
                    <a:ea typeface="微软雅黑" panose="020B0503020204020204" pitchFamily="34" charset="-122"/>
                  </a:rPr>
                  <a:t>/</a:t>
                </a:r>
                <a:r>
                  <a:rPr lang="zh-CN" altLang="en-US" sz="2800" b="1" spc="200">
                    <a:latin typeface="微软雅黑" panose="020B0503020204020204" pitchFamily="34" charset="-122"/>
                    <a:ea typeface="微软雅黑" panose="020B0503020204020204" pitchFamily="34" charset="-122"/>
                  </a:rPr>
                  <a:t>总结</a:t>
                </a:r>
              </a:p>
            </p:txBody>
          </p:sp>
          <p:grpSp>
            <p:nvGrpSpPr>
              <p:cNvPr id="11" name="Google Shape;1483;p78">
                <a:extLst>
                  <a:ext uri="{FF2B5EF4-FFF2-40B4-BE49-F238E27FC236}">
                    <a16:creationId xmlns:a16="http://schemas.microsoft.com/office/drawing/2014/main" id="{74C0187D-5C49-1647-AC1D-AD61E6ADDB0B}"/>
                  </a:ext>
                </a:extLst>
              </p:cNvPr>
              <p:cNvGrpSpPr/>
              <p:nvPr/>
            </p:nvGrpSpPr>
            <p:grpSpPr>
              <a:xfrm>
                <a:off x="1104898" y="1661974"/>
                <a:ext cx="206582" cy="297757"/>
                <a:chOff x="5083925" y="2066350"/>
                <a:chExt cx="28825" cy="41550"/>
              </a:xfrm>
            </p:grpSpPr>
            <p:sp>
              <p:nvSpPr>
                <p:cNvPr id="12" name="Google Shape;1484;p78">
                  <a:extLst>
                    <a:ext uri="{FF2B5EF4-FFF2-40B4-BE49-F238E27FC236}">
                      <a16:creationId xmlns:a16="http://schemas.microsoft.com/office/drawing/2014/main" id="{269C4C27-52F6-274D-803B-3233EA65C9A8}"/>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85;p78">
                  <a:extLst>
                    <a:ext uri="{FF2B5EF4-FFF2-40B4-BE49-F238E27FC236}">
                      <a16:creationId xmlns:a16="http://schemas.microsoft.com/office/drawing/2014/main" id="{923EA097-ABCE-2747-8A7A-442A8A2A1EA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文本框 6">
              <a:extLst>
                <a:ext uri="{FF2B5EF4-FFF2-40B4-BE49-F238E27FC236}">
                  <a16:creationId xmlns:a16="http://schemas.microsoft.com/office/drawing/2014/main" id="{57675DE3-9439-8F46-863C-BB0D4D5BF666}"/>
                </a:ext>
              </a:extLst>
            </p:cNvPr>
            <p:cNvSpPr txBox="1"/>
            <p:nvPr/>
          </p:nvSpPr>
          <p:spPr>
            <a:xfrm>
              <a:off x="4426210" y="3785570"/>
              <a:ext cx="2767485"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总结</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25C9985-59BF-CB42-9DE6-2D08B65EEEF5}"/>
                </a:ext>
              </a:extLst>
            </p:cNvPr>
            <p:cNvSpPr txBox="1"/>
            <p:nvPr/>
          </p:nvSpPr>
          <p:spPr>
            <a:xfrm>
              <a:off x="4426210" y="2576802"/>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实验结果</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9" name="直接连接符 4">
              <a:extLst>
                <a:ext uri="{FF2B5EF4-FFF2-40B4-BE49-F238E27FC236}">
                  <a16:creationId xmlns:a16="http://schemas.microsoft.com/office/drawing/2014/main" id="{08983F40-A440-CB43-8B28-65C1423FE09A}"/>
                </a:ext>
              </a:extLst>
            </p:cNvPr>
            <p:cNvCxnSpPr>
              <a:cxnSpLocks/>
            </p:cNvCxnSpPr>
            <p:nvPr/>
          </p:nvCxnSpPr>
          <p:spPr>
            <a:xfrm>
              <a:off x="3999083" y="2331574"/>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7781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F76435-5D75-5E8B-8411-B9EE2BE5AF70}"/>
              </a:ext>
            </a:extLst>
          </p:cNvPr>
          <p:cNvSpPr>
            <a:spLocks noGrp="1"/>
          </p:cNvSpPr>
          <p:nvPr>
            <p:ph type="sldNum" sz="quarter" idx="12"/>
          </p:nvPr>
        </p:nvSpPr>
        <p:spPr/>
        <p:txBody>
          <a:bodyPr/>
          <a:lstStyle/>
          <a:p>
            <a:fld id="{72A5E12F-523A-4D75-95A2-779F57F5D9E2}" type="slidenum">
              <a:rPr lang="zh-CN" altLang="en-US" smtClean="0"/>
              <a:t>18</a:t>
            </a:fld>
            <a:endParaRPr lang="zh-CN" altLang="en-US"/>
          </a:p>
        </p:txBody>
      </p:sp>
      <p:sp>
        <p:nvSpPr>
          <p:cNvPr id="3" name="标题 2">
            <a:extLst>
              <a:ext uri="{FF2B5EF4-FFF2-40B4-BE49-F238E27FC236}">
                <a16:creationId xmlns:a16="http://schemas.microsoft.com/office/drawing/2014/main" id="{535374AD-0AB6-1BFA-8CC0-BB87ED21E459}"/>
              </a:ext>
            </a:extLst>
          </p:cNvPr>
          <p:cNvSpPr>
            <a:spLocks noGrp="1"/>
          </p:cNvSpPr>
          <p:nvPr>
            <p:ph type="title"/>
          </p:nvPr>
        </p:nvSpPr>
        <p:spPr/>
        <p:txBody>
          <a:bodyPr/>
          <a:lstStyle/>
          <a:p>
            <a:r>
              <a:rPr kumimoji="1" lang="zh-CN" altLang="en-US" dirty="0"/>
              <a:t>实验结果</a:t>
            </a:r>
          </a:p>
        </p:txBody>
      </p:sp>
      <p:sp>
        <p:nvSpPr>
          <p:cNvPr id="4" name="内容占位符 3">
            <a:extLst>
              <a:ext uri="{FF2B5EF4-FFF2-40B4-BE49-F238E27FC236}">
                <a16:creationId xmlns:a16="http://schemas.microsoft.com/office/drawing/2014/main" id="{DB3390A7-F5C2-5099-1B71-B6CD7161DA04}"/>
              </a:ext>
            </a:extLst>
          </p:cNvPr>
          <p:cNvSpPr>
            <a:spLocks noGrp="1"/>
          </p:cNvSpPr>
          <p:nvPr>
            <p:ph sz="quarter" idx="13"/>
          </p:nvPr>
        </p:nvSpPr>
        <p:spPr/>
        <p:txBody>
          <a:bodyPr>
            <a:normAutofit lnSpcReduction="10000"/>
          </a:bodyPr>
          <a:lstStyle/>
          <a:p>
            <a:r>
              <a:rPr kumimoji="1" lang="zh-CN" altLang="en-US" dirty="0"/>
              <a:t>交通流预测</a:t>
            </a:r>
          </a:p>
        </p:txBody>
      </p:sp>
      <p:pic>
        <p:nvPicPr>
          <p:cNvPr id="6" name="图片 5">
            <a:extLst>
              <a:ext uri="{FF2B5EF4-FFF2-40B4-BE49-F238E27FC236}">
                <a16:creationId xmlns:a16="http://schemas.microsoft.com/office/drawing/2014/main" id="{B7F2D753-6D5F-A71D-D44F-346859711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90" y="1497802"/>
            <a:ext cx="8747187" cy="2297584"/>
          </a:xfrm>
          <a:prstGeom prst="rect">
            <a:avLst/>
          </a:prstGeom>
        </p:spPr>
      </p:pic>
      <p:sp>
        <p:nvSpPr>
          <p:cNvPr id="8" name="文本框 7">
            <a:extLst>
              <a:ext uri="{FF2B5EF4-FFF2-40B4-BE49-F238E27FC236}">
                <a16:creationId xmlns:a16="http://schemas.microsoft.com/office/drawing/2014/main" id="{16B29738-7B17-A02C-C99F-4DF6DBAE2B1E}"/>
              </a:ext>
            </a:extLst>
          </p:cNvPr>
          <p:cNvSpPr txBox="1"/>
          <p:nvPr/>
        </p:nvSpPr>
        <p:spPr>
          <a:xfrm>
            <a:off x="395416" y="4867959"/>
            <a:ext cx="4572000" cy="369332"/>
          </a:xfrm>
          <a:prstGeom prst="rect">
            <a:avLst/>
          </a:prstGeom>
          <a:noFill/>
        </p:spPr>
        <p:txBody>
          <a:bodyPr wrap="square">
            <a:spAutoFit/>
          </a:bodyPr>
          <a:lstStyle/>
          <a:p>
            <a:r>
              <a:rPr lang="zh-CN" altLang="en-US" dirty="0"/>
              <a:t>FedAtt：基于注意力机制的联邦聚合</a:t>
            </a:r>
          </a:p>
        </p:txBody>
      </p:sp>
      <p:sp>
        <p:nvSpPr>
          <p:cNvPr id="10" name="文本框 9">
            <a:extLst>
              <a:ext uri="{FF2B5EF4-FFF2-40B4-BE49-F238E27FC236}">
                <a16:creationId xmlns:a16="http://schemas.microsoft.com/office/drawing/2014/main" id="{5ABE043F-8559-A27E-C159-C6D52F05FA3A}"/>
              </a:ext>
            </a:extLst>
          </p:cNvPr>
          <p:cNvSpPr txBox="1"/>
          <p:nvPr/>
        </p:nvSpPr>
        <p:spPr>
          <a:xfrm>
            <a:off x="395416" y="5297872"/>
            <a:ext cx="4572000" cy="369332"/>
          </a:xfrm>
          <a:prstGeom prst="rect">
            <a:avLst/>
          </a:prstGeom>
          <a:noFill/>
        </p:spPr>
        <p:txBody>
          <a:bodyPr wrap="square">
            <a:spAutoFit/>
          </a:bodyPr>
          <a:lstStyle/>
          <a:p>
            <a:r>
              <a:rPr lang="zh-CN" altLang="en-US" dirty="0"/>
              <a:t>SFL*：</a:t>
            </a:r>
            <a:r>
              <a:rPr lang="en-US" altLang="zh-CN" dirty="0"/>
              <a:t>SFL with structure learning enabled</a:t>
            </a:r>
            <a:endParaRPr lang="zh-CN" altLang="en-US" dirty="0"/>
          </a:p>
        </p:txBody>
      </p:sp>
      <p:sp>
        <p:nvSpPr>
          <p:cNvPr id="7" name="文本框 6">
            <a:extLst>
              <a:ext uri="{FF2B5EF4-FFF2-40B4-BE49-F238E27FC236}">
                <a16:creationId xmlns:a16="http://schemas.microsoft.com/office/drawing/2014/main" id="{3B31B410-A121-5C1D-7A1D-BCBFC4DB15C8}"/>
              </a:ext>
            </a:extLst>
          </p:cNvPr>
          <p:cNvSpPr txBox="1"/>
          <p:nvPr/>
        </p:nvSpPr>
        <p:spPr>
          <a:xfrm>
            <a:off x="395416" y="3877952"/>
            <a:ext cx="6702540" cy="646331"/>
          </a:xfrm>
          <a:prstGeom prst="rect">
            <a:avLst/>
          </a:prstGeom>
          <a:noFill/>
        </p:spPr>
        <p:txBody>
          <a:bodyPr wrap="none" rtlCol="0">
            <a:spAutoFit/>
          </a:bodyPr>
          <a:lstStyle/>
          <a:p>
            <a:r>
              <a:rPr kumimoji="1" lang="zh-CN" altLang="en-US" dirty="0"/>
              <a:t>数据集：</a:t>
            </a:r>
            <a:r>
              <a:rPr kumimoji="1" lang="en-US" altLang="zh-CN" dirty="0"/>
              <a:t>METR-LA, PEMSBAY, PEMS-D4, and PEMS-D8</a:t>
            </a:r>
            <a:r>
              <a:rPr kumimoji="1" lang="zh-CN" altLang="en-US" dirty="0"/>
              <a:t>，</a:t>
            </a:r>
            <a:endParaRPr kumimoji="1" lang="en-US" altLang="zh-CN" dirty="0"/>
          </a:p>
          <a:p>
            <a:r>
              <a:rPr kumimoji="1" lang="en-US" altLang="zh-CN" dirty="0"/>
              <a:t>		with a natural topological structure and non-IID distribution</a:t>
            </a:r>
            <a:endParaRPr kumimoji="1" lang="zh-CN" altLang="en-US" dirty="0"/>
          </a:p>
        </p:txBody>
      </p:sp>
    </p:spTree>
    <p:extLst>
      <p:ext uri="{BB962C8B-B14F-4D97-AF65-F5344CB8AC3E}">
        <p14:creationId xmlns:p14="http://schemas.microsoft.com/office/powerpoint/2010/main" val="1080742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41E956-3E80-F0C0-A6F5-A8951781AC66}"/>
              </a:ext>
            </a:extLst>
          </p:cNvPr>
          <p:cNvSpPr>
            <a:spLocks noGrp="1"/>
          </p:cNvSpPr>
          <p:nvPr>
            <p:ph type="sldNum" sz="quarter" idx="12"/>
          </p:nvPr>
        </p:nvSpPr>
        <p:spPr/>
        <p:txBody>
          <a:bodyPr/>
          <a:lstStyle/>
          <a:p>
            <a:fld id="{72A5E12F-523A-4D75-95A2-779F57F5D9E2}" type="slidenum">
              <a:rPr lang="zh-CN" altLang="en-US" smtClean="0"/>
              <a:t>19</a:t>
            </a:fld>
            <a:endParaRPr lang="zh-CN" altLang="en-US"/>
          </a:p>
        </p:txBody>
      </p:sp>
      <p:sp>
        <p:nvSpPr>
          <p:cNvPr id="3" name="标题 2">
            <a:extLst>
              <a:ext uri="{FF2B5EF4-FFF2-40B4-BE49-F238E27FC236}">
                <a16:creationId xmlns:a16="http://schemas.microsoft.com/office/drawing/2014/main" id="{65BF5413-7338-D576-242B-F97686A8B7D0}"/>
              </a:ext>
            </a:extLst>
          </p:cNvPr>
          <p:cNvSpPr>
            <a:spLocks noGrp="1"/>
          </p:cNvSpPr>
          <p:nvPr>
            <p:ph type="title"/>
          </p:nvPr>
        </p:nvSpPr>
        <p:spPr/>
        <p:txBody>
          <a:bodyPr/>
          <a:lstStyle/>
          <a:p>
            <a:r>
              <a:rPr kumimoji="1" lang="zh-CN" altLang="en-US" dirty="0"/>
              <a:t>实验结果</a:t>
            </a:r>
          </a:p>
        </p:txBody>
      </p:sp>
      <p:sp>
        <p:nvSpPr>
          <p:cNvPr id="4" name="内容占位符 3">
            <a:extLst>
              <a:ext uri="{FF2B5EF4-FFF2-40B4-BE49-F238E27FC236}">
                <a16:creationId xmlns:a16="http://schemas.microsoft.com/office/drawing/2014/main" id="{713D0232-672E-A171-9359-DAAF51F0AB1C}"/>
              </a:ext>
            </a:extLst>
          </p:cNvPr>
          <p:cNvSpPr>
            <a:spLocks noGrp="1"/>
          </p:cNvSpPr>
          <p:nvPr>
            <p:ph sz="quarter" idx="13"/>
          </p:nvPr>
        </p:nvSpPr>
        <p:spPr/>
        <p:txBody>
          <a:bodyPr>
            <a:normAutofit lnSpcReduction="10000"/>
          </a:bodyPr>
          <a:lstStyle/>
          <a:p>
            <a:r>
              <a:rPr kumimoji="1" lang="en-US" altLang="zh-CN" dirty="0"/>
              <a:t>CIFAR-10</a:t>
            </a:r>
            <a:endParaRPr kumimoji="1" lang="zh-CN" altLang="en-US" dirty="0"/>
          </a:p>
        </p:txBody>
      </p:sp>
      <p:pic>
        <p:nvPicPr>
          <p:cNvPr id="6" name="图片 5">
            <a:extLst>
              <a:ext uri="{FF2B5EF4-FFF2-40B4-BE49-F238E27FC236}">
                <a16:creationId xmlns:a16="http://schemas.microsoft.com/office/drawing/2014/main" id="{47B76D97-9B69-8D0E-ACF9-9219A4D85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22" y="1256352"/>
            <a:ext cx="7772400" cy="4864159"/>
          </a:xfrm>
          <a:prstGeom prst="rect">
            <a:avLst/>
          </a:prstGeom>
        </p:spPr>
      </p:pic>
    </p:spTree>
    <p:extLst>
      <p:ext uri="{BB962C8B-B14F-4D97-AF65-F5344CB8AC3E}">
        <p14:creationId xmlns:p14="http://schemas.microsoft.com/office/powerpoint/2010/main" val="4269079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2</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kumimoji="1" lang="zh-CN" altLang="en-US" dirty="0"/>
              <a:t>提纲</a:t>
            </a:r>
          </a:p>
        </p:txBody>
      </p:sp>
      <p:grpSp>
        <p:nvGrpSpPr>
          <p:cNvPr id="4" name="组合 3">
            <a:extLst>
              <a:ext uri="{FF2B5EF4-FFF2-40B4-BE49-F238E27FC236}">
                <a16:creationId xmlns:a16="http://schemas.microsoft.com/office/drawing/2014/main" id="{02643327-25A7-0A4A-AEFB-68E2926FB29F}"/>
              </a:ext>
            </a:extLst>
          </p:cNvPr>
          <p:cNvGrpSpPr/>
          <p:nvPr/>
        </p:nvGrpSpPr>
        <p:grpSpPr>
          <a:xfrm>
            <a:off x="2128594" y="1936877"/>
            <a:ext cx="4880196" cy="2984245"/>
            <a:chOff x="2128594" y="1936877"/>
            <a:chExt cx="4880196" cy="2984245"/>
          </a:xfrm>
        </p:grpSpPr>
        <p:grpSp>
          <p:nvGrpSpPr>
            <p:cNvPr id="5" name="组合 4">
              <a:extLst>
                <a:ext uri="{FF2B5EF4-FFF2-40B4-BE49-F238E27FC236}">
                  <a16:creationId xmlns:a16="http://schemas.microsoft.com/office/drawing/2014/main" id="{DEAF99C1-E930-BC43-8BF4-AB242F9AD910}"/>
                </a:ext>
              </a:extLst>
            </p:cNvPr>
            <p:cNvGrpSpPr/>
            <p:nvPr/>
          </p:nvGrpSpPr>
          <p:grpSpPr>
            <a:xfrm>
              <a:off x="2128594" y="1936877"/>
              <a:ext cx="4880195" cy="461665"/>
              <a:chOff x="2318742" y="2198492"/>
              <a:chExt cx="4880195" cy="461665"/>
            </a:xfrm>
          </p:grpSpPr>
          <p:sp>
            <p:nvSpPr>
              <p:cNvPr id="22" name="文本框 21">
                <a:extLst>
                  <a:ext uri="{FF2B5EF4-FFF2-40B4-BE49-F238E27FC236}">
                    <a16:creationId xmlns:a16="http://schemas.microsoft.com/office/drawing/2014/main" id="{33A0FFE1-E83F-6249-B41C-7A1FDCC64935}"/>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研究背景</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23" name="Google Shape;863;p65">
                <a:extLst>
                  <a:ext uri="{FF2B5EF4-FFF2-40B4-BE49-F238E27FC236}">
                    <a16:creationId xmlns:a16="http://schemas.microsoft.com/office/drawing/2014/main" id="{3BE7D0D8-A3A9-CD45-84E1-161087AEDC48}"/>
                  </a:ext>
                </a:extLst>
              </p:cNvPr>
              <p:cNvGrpSpPr>
                <a:grpSpLocks noChangeAspect="1"/>
              </p:cNvGrpSpPr>
              <p:nvPr/>
            </p:nvGrpSpPr>
            <p:grpSpPr>
              <a:xfrm>
                <a:off x="2318742" y="2339325"/>
                <a:ext cx="190147" cy="180000"/>
                <a:chOff x="4660325" y="1866850"/>
                <a:chExt cx="68350" cy="58100"/>
              </a:xfrm>
            </p:grpSpPr>
            <p:sp>
              <p:nvSpPr>
                <p:cNvPr id="27" name="Google Shape;864;p65">
                  <a:extLst>
                    <a:ext uri="{FF2B5EF4-FFF2-40B4-BE49-F238E27FC236}">
                      <a16:creationId xmlns:a16="http://schemas.microsoft.com/office/drawing/2014/main" id="{08CB425B-3753-7343-91E8-A81022D1E4FC}"/>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5;p65">
                  <a:extLst>
                    <a:ext uri="{FF2B5EF4-FFF2-40B4-BE49-F238E27FC236}">
                      <a16:creationId xmlns:a16="http://schemas.microsoft.com/office/drawing/2014/main" id="{75F1ED6D-4B4C-704E-9F96-6CA8DBD852BE}"/>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63;p65">
                <a:extLst>
                  <a:ext uri="{FF2B5EF4-FFF2-40B4-BE49-F238E27FC236}">
                    <a16:creationId xmlns:a16="http://schemas.microsoft.com/office/drawing/2014/main" id="{0DF4571C-6AF4-074F-8C2F-353CE402A2E1}"/>
                  </a:ext>
                </a:extLst>
              </p:cNvPr>
              <p:cNvGrpSpPr>
                <a:grpSpLocks noChangeAspect="1"/>
              </p:cNvGrpSpPr>
              <p:nvPr/>
            </p:nvGrpSpPr>
            <p:grpSpPr>
              <a:xfrm flipH="1">
                <a:off x="7008790" y="2339325"/>
                <a:ext cx="190147" cy="180000"/>
                <a:chOff x="4660325" y="1866850"/>
                <a:chExt cx="68350" cy="58100"/>
              </a:xfrm>
            </p:grpSpPr>
            <p:sp>
              <p:nvSpPr>
                <p:cNvPr id="25" name="Google Shape;864;p65">
                  <a:extLst>
                    <a:ext uri="{FF2B5EF4-FFF2-40B4-BE49-F238E27FC236}">
                      <a16:creationId xmlns:a16="http://schemas.microsoft.com/office/drawing/2014/main" id="{E0CF69C8-2208-ED46-823D-3B9605BDE9C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65">
                  <a:extLst>
                    <a:ext uri="{FF2B5EF4-FFF2-40B4-BE49-F238E27FC236}">
                      <a16:creationId xmlns:a16="http://schemas.microsoft.com/office/drawing/2014/main" id="{54B49EBB-F2EF-7E48-8C2E-BA306BBD66B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组合 5">
              <a:extLst>
                <a:ext uri="{FF2B5EF4-FFF2-40B4-BE49-F238E27FC236}">
                  <a16:creationId xmlns:a16="http://schemas.microsoft.com/office/drawing/2014/main" id="{3BC1F9DA-227B-324C-852B-9459A0E2D3A8}"/>
                </a:ext>
              </a:extLst>
            </p:cNvPr>
            <p:cNvGrpSpPr/>
            <p:nvPr/>
          </p:nvGrpSpPr>
          <p:grpSpPr>
            <a:xfrm>
              <a:off x="2128595" y="3198167"/>
              <a:ext cx="4880195" cy="461665"/>
              <a:chOff x="2318742" y="2198492"/>
              <a:chExt cx="4880195" cy="461665"/>
            </a:xfrm>
          </p:grpSpPr>
          <p:sp>
            <p:nvSpPr>
              <p:cNvPr id="15" name="文本框 14">
                <a:extLst>
                  <a:ext uri="{FF2B5EF4-FFF2-40B4-BE49-F238E27FC236}">
                    <a16:creationId xmlns:a16="http://schemas.microsoft.com/office/drawing/2014/main" id="{3A02BAA8-05C5-F04B-9E8A-E034B03AD096}"/>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a:solidFill>
                      <a:schemeClr val="tx1">
                        <a:lumMod val="85000"/>
                        <a:lumOff val="15000"/>
                      </a:schemeClr>
                    </a:solidFill>
                    <a:latin typeface="思源黑体 CN" panose="020B0500000000000000" pitchFamily="34" charset="-122"/>
                    <a:ea typeface="思源黑体 CN" panose="020B0500000000000000" pitchFamily="34" charset="-122"/>
                    <a:cs typeface="+mn-ea"/>
                  </a:rPr>
                  <a:t>方法建模</a:t>
                </a:r>
                <a:endParaRPr lang="en-US" altLang="zh-CN" sz="2400" b="1">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16" name="Google Shape;863;p65">
                <a:extLst>
                  <a:ext uri="{FF2B5EF4-FFF2-40B4-BE49-F238E27FC236}">
                    <a16:creationId xmlns:a16="http://schemas.microsoft.com/office/drawing/2014/main" id="{F6295024-421D-1647-9C87-347AB0A86622}"/>
                  </a:ext>
                </a:extLst>
              </p:cNvPr>
              <p:cNvGrpSpPr>
                <a:grpSpLocks noChangeAspect="1"/>
              </p:cNvGrpSpPr>
              <p:nvPr/>
            </p:nvGrpSpPr>
            <p:grpSpPr>
              <a:xfrm>
                <a:off x="2318742" y="2339325"/>
                <a:ext cx="190147" cy="180000"/>
                <a:chOff x="4660325" y="1866850"/>
                <a:chExt cx="68350" cy="58100"/>
              </a:xfrm>
            </p:grpSpPr>
            <p:sp>
              <p:nvSpPr>
                <p:cNvPr id="20" name="Google Shape;864;p65">
                  <a:extLst>
                    <a:ext uri="{FF2B5EF4-FFF2-40B4-BE49-F238E27FC236}">
                      <a16:creationId xmlns:a16="http://schemas.microsoft.com/office/drawing/2014/main" id="{FCA1A1BE-8D8A-E84C-98B9-EA6A32CA783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5;p65">
                  <a:extLst>
                    <a:ext uri="{FF2B5EF4-FFF2-40B4-BE49-F238E27FC236}">
                      <a16:creationId xmlns:a16="http://schemas.microsoft.com/office/drawing/2014/main" id="{F4C65F26-2A67-0D41-89E6-AC812B095CBD}"/>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63;p65">
                <a:extLst>
                  <a:ext uri="{FF2B5EF4-FFF2-40B4-BE49-F238E27FC236}">
                    <a16:creationId xmlns:a16="http://schemas.microsoft.com/office/drawing/2014/main" id="{FAEA574D-43A3-224B-BC96-4E81B995F5CE}"/>
                  </a:ext>
                </a:extLst>
              </p:cNvPr>
              <p:cNvGrpSpPr>
                <a:grpSpLocks noChangeAspect="1"/>
              </p:cNvGrpSpPr>
              <p:nvPr/>
            </p:nvGrpSpPr>
            <p:grpSpPr>
              <a:xfrm flipH="1">
                <a:off x="7008790" y="2339325"/>
                <a:ext cx="190147" cy="180000"/>
                <a:chOff x="4660325" y="1866850"/>
                <a:chExt cx="68350" cy="58100"/>
              </a:xfrm>
            </p:grpSpPr>
            <p:sp>
              <p:nvSpPr>
                <p:cNvPr id="18" name="Google Shape;864;p65">
                  <a:extLst>
                    <a:ext uri="{FF2B5EF4-FFF2-40B4-BE49-F238E27FC236}">
                      <a16:creationId xmlns:a16="http://schemas.microsoft.com/office/drawing/2014/main" id="{D28F2F02-6973-5D41-8E23-5E8BDC3F87C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5;p65">
                  <a:extLst>
                    <a:ext uri="{FF2B5EF4-FFF2-40B4-BE49-F238E27FC236}">
                      <a16:creationId xmlns:a16="http://schemas.microsoft.com/office/drawing/2014/main" id="{E9F67077-C2EA-704C-8167-4FB8BD64D47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组合 6">
              <a:extLst>
                <a:ext uri="{FF2B5EF4-FFF2-40B4-BE49-F238E27FC236}">
                  <a16:creationId xmlns:a16="http://schemas.microsoft.com/office/drawing/2014/main" id="{89ED545D-BB7E-FE49-A100-9D285479F5E5}"/>
                </a:ext>
              </a:extLst>
            </p:cNvPr>
            <p:cNvGrpSpPr/>
            <p:nvPr/>
          </p:nvGrpSpPr>
          <p:grpSpPr>
            <a:xfrm>
              <a:off x="2128595" y="4459457"/>
              <a:ext cx="4880195" cy="461665"/>
              <a:chOff x="2318742" y="2198492"/>
              <a:chExt cx="4880195" cy="461665"/>
            </a:xfrm>
          </p:grpSpPr>
          <p:sp>
            <p:nvSpPr>
              <p:cNvPr id="8" name="文本框 7">
                <a:extLst>
                  <a:ext uri="{FF2B5EF4-FFF2-40B4-BE49-F238E27FC236}">
                    <a16:creationId xmlns:a16="http://schemas.microsoft.com/office/drawing/2014/main" id="{BC34B60B-0A1F-F044-9625-BE3FC650D635}"/>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a:solidFill>
                      <a:schemeClr val="tx1">
                        <a:lumMod val="85000"/>
                        <a:lumOff val="15000"/>
                      </a:schemeClr>
                    </a:solidFill>
                    <a:latin typeface="思源黑体 CN" panose="020B0500000000000000" pitchFamily="34" charset="-122"/>
                    <a:ea typeface="思源黑体 CN" panose="020B0500000000000000" pitchFamily="34" charset="-122"/>
                    <a:cs typeface="+mn-ea"/>
                  </a:rPr>
                  <a:t>实验总结</a:t>
                </a:r>
                <a:endParaRPr lang="en-US" altLang="zh-CN" sz="2400" b="1">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9" name="Google Shape;863;p65">
                <a:extLst>
                  <a:ext uri="{FF2B5EF4-FFF2-40B4-BE49-F238E27FC236}">
                    <a16:creationId xmlns:a16="http://schemas.microsoft.com/office/drawing/2014/main" id="{F38C0BAA-CFDB-D748-A75C-B58A47602AFD}"/>
                  </a:ext>
                </a:extLst>
              </p:cNvPr>
              <p:cNvGrpSpPr>
                <a:grpSpLocks noChangeAspect="1"/>
              </p:cNvGrpSpPr>
              <p:nvPr/>
            </p:nvGrpSpPr>
            <p:grpSpPr>
              <a:xfrm>
                <a:off x="2318742" y="2339325"/>
                <a:ext cx="190147" cy="180000"/>
                <a:chOff x="4660325" y="1866850"/>
                <a:chExt cx="68350" cy="58100"/>
              </a:xfrm>
            </p:grpSpPr>
            <p:sp>
              <p:nvSpPr>
                <p:cNvPr id="13" name="Google Shape;864;p65">
                  <a:extLst>
                    <a:ext uri="{FF2B5EF4-FFF2-40B4-BE49-F238E27FC236}">
                      <a16:creationId xmlns:a16="http://schemas.microsoft.com/office/drawing/2014/main" id="{2DF2DC57-E976-E54B-B472-C34703EDEA2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5;p65">
                  <a:extLst>
                    <a:ext uri="{FF2B5EF4-FFF2-40B4-BE49-F238E27FC236}">
                      <a16:creationId xmlns:a16="http://schemas.microsoft.com/office/drawing/2014/main" id="{B96061EC-A1A4-BB4F-9C79-C9641E48ECE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63;p65">
                <a:extLst>
                  <a:ext uri="{FF2B5EF4-FFF2-40B4-BE49-F238E27FC236}">
                    <a16:creationId xmlns:a16="http://schemas.microsoft.com/office/drawing/2014/main" id="{3B859807-6762-1143-AA0F-3B1734FA88B5}"/>
                  </a:ext>
                </a:extLst>
              </p:cNvPr>
              <p:cNvGrpSpPr>
                <a:grpSpLocks noChangeAspect="1"/>
              </p:cNvGrpSpPr>
              <p:nvPr/>
            </p:nvGrpSpPr>
            <p:grpSpPr>
              <a:xfrm flipH="1">
                <a:off x="7008790" y="2339325"/>
                <a:ext cx="190147" cy="180000"/>
                <a:chOff x="4660325" y="1866850"/>
                <a:chExt cx="68350" cy="58100"/>
              </a:xfrm>
            </p:grpSpPr>
            <p:sp>
              <p:nvSpPr>
                <p:cNvPr id="11" name="Google Shape;864;p65">
                  <a:extLst>
                    <a:ext uri="{FF2B5EF4-FFF2-40B4-BE49-F238E27FC236}">
                      <a16:creationId xmlns:a16="http://schemas.microsoft.com/office/drawing/2014/main" id="{D6628BE2-B14B-CD46-BC61-3EA27441CB3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65">
                  <a:extLst>
                    <a:ext uri="{FF2B5EF4-FFF2-40B4-BE49-F238E27FC236}">
                      <a16:creationId xmlns:a16="http://schemas.microsoft.com/office/drawing/2014/main" id="{DA830B97-85BE-9241-96FD-17E0EA06007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514836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5A261A-D1E1-0104-4745-75B81AC314A3}"/>
              </a:ext>
            </a:extLst>
          </p:cNvPr>
          <p:cNvSpPr>
            <a:spLocks noGrp="1"/>
          </p:cNvSpPr>
          <p:nvPr>
            <p:ph type="sldNum" sz="quarter" idx="12"/>
          </p:nvPr>
        </p:nvSpPr>
        <p:spPr/>
        <p:txBody>
          <a:bodyPr/>
          <a:lstStyle/>
          <a:p>
            <a:fld id="{72A5E12F-523A-4D75-95A2-779F57F5D9E2}" type="slidenum">
              <a:rPr lang="zh-CN" altLang="en-US" smtClean="0"/>
              <a:t>20</a:t>
            </a:fld>
            <a:endParaRPr lang="zh-CN" altLang="en-US"/>
          </a:p>
        </p:txBody>
      </p:sp>
      <p:sp>
        <p:nvSpPr>
          <p:cNvPr id="3" name="标题 2">
            <a:extLst>
              <a:ext uri="{FF2B5EF4-FFF2-40B4-BE49-F238E27FC236}">
                <a16:creationId xmlns:a16="http://schemas.microsoft.com/office/drawing/2014/main" id="{B49408C4-CAC0-CBFA-B550-5B85E9E7FAB3}"/>
              </a:ext>
            </a:extLst>
          </p:cNvPr>
          <p:cNvSpPr>
            <a:spLocks noGrp="1"/>
          </p:cNvSpPr>
          <p:nvPr>
            <p:ph type="title"/>
          </p:nvPr>
        </p:nvSpPr>
        <p:spPr/>
        <p:txBody>
          <a:bodyPr/>
          <a:lstStyle/>
          <a:p>
            <a:r>
              <a:rPr kumimoji="1" lang="zh-CN" altLang="en-US" dirty="0"/>
              <a:t>实验结果</a:t>
            </a:r>
          </a:p>
        </p:txBody>
      </p:sp>
      <p:sp>
        <p:nvSpPr>
          <p:cNvPr id="4" name="内容占位符 3">
            <a:extLst>
              <a:ext uri="{FF2B5EF4-FFF2-40B4-BE49-F238E27FC236}">
                <a16:creationId xmlns:a16="http://schemas.microsoft.com/office/drawing/2014/main" id="{84BA1D35-D3AE-2617-4EB8-840A916C66B5}"/>
              </a:ext>
            </a:extLst>
          </p:cNvPr>
          <p:cNvSpPr>
            <a:spLocks noGrp="1"/>
          </p:cNvSpPr>
          <p:nvPr>
            <p:ph sz="quarter" idx="13"/>
          </p:nvPr>
        </p:nvSpPr>
        <p:spPr/>
        <p:txBody>
          <a:bodyPr>
            <a:normAutofit lnSpcReduction="10000"/>
          </a:bodyPr>
          <a:lstStyle/>
          <a:p>
            <a:r>
              <a:rPr kumimoji="1" lang="en-US" altLang="zh-CN" dirty="0"/>
              <a:t>CIFAR-10</a:t>
            </a:r>
            <a:r>
              <a:rPr kumimoji="1" lang="zh-CN" altLang="en-US" dirty="0"/>
              <a:t> 数据集模型收敛</a:t>
            </a:r>
          </a:p>
        </p:txBody>
      </p:sp>
      <p:pic>
        <p:nvPicPr>
          <p:cNvPr id="6" name="图片 5">
            <a:extLst>
              <a:ext uri="{FF2B5EF4-FFF2-40B4-BE49-F238E27FC236}">
                <a16:creationId xmlns:a16="http://schemas.microsoft.com/office/drawing/2014/main" id="{7A12211D-4B06-A9BC-A666-39CDD9AF5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167" y="1497802"/>
            <a:ext cx="4740145" cy="4616362"/>
          </a:xfrm>
          <a:prstGeom prst="rect">
            <a:avLst/>
          </a:prstGeom>
        </p:spPr>
      </p:pic>
    </p:spTree>
    <p:extLst>
      <p:ext uri="{BB962C8B-B14F-4D97-AF65-F5344CB8AC3E}">
        <p14:creationId xmlns:p14="http://schemas.microsoft.com/office/powerpoint/2010/main" val="4285997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BB297AF-8FB7-F2FC-E881-29EBE1B34106}"/>
              </a:ext>
            </a:extLst>
          </p:cNvPr>
          <p:cNvSpPr>
            <a:spLocks noGrp="1"/>
          </p:cNvSpPr>
          <p:nvPr>
            <p:ph type="sldNum" sz="quarter" idx="12"/>
          </p:nvPr>
        </p:nvSpPr>
        <p:spPr/>
        <p:txBody>
          <a:bodyPr/>
          <a:lstStyle/>
          <a:p>
            <a:fld id="{72A5E12F-523A-4D75-95A2-779F57F5D9E2}" type="slidenum">
              <a:rPr lang="zh-CN" altLang="en-US" smtClean="0"/>
              <a:t>21</a:t>
            </a:fld>
            <a:endParaRPr lang="zh-CN" altLang="en-US"/>
          </a:p>
        </p:txBody>
      </p:sp>
      <p:sp>
        <p:nvSpPr>
          <p:cNvPr id="3" name="标题 2">
            <a:extLst>
              <a:ext uri="{FF2B5EF4-FFF2-40B4-BE49-F238E27FC236}">
                <a16:creationId xmlns:a16="http://schemas.microsoft.com/office/drawing/2014/main" id="{CE1C9F54-725E-2C25-9284-493E0BE4C022}"/>
              </a:ext>
            </a:extLst>
          </p:cNvPr>
          <p:cNvSpPr>
            <a:spLocks noGrp="1"/>
          </p:cNvSpPr>
          <p:nvPr>
            <p:ph type="title"/>
          </p:nvPr>
        </p:nvSpPr>
        <p:spPr/>
        <p:txBody>
          <a:bodyPr/>
          <a:lstStyle/>
          <a:p>
            <a:r>
              <a:rPr kumimoji="1" lang="zh-CN" altLang="en-US" dirty="0"/>
              <a:t>实验结果</a:t>
            </a:r>
          </a:p>
        </p:txBody>
      </p:sp>
      <p:sp>
        <p:nvSpPr>
          <p:cNvPr id="4" name="内容占位符 3">
            <a:extLst>
              <a:ext uri="{FF2B5EF4-FFF2-40B4-BE49-F238E27FC236}">
                <a16:creationId xmlns:a16="http://schemas.microsoft.com/office/drawing/2014/main" id="{D58D38A6-3533-0C73-1E94-4856837F1BCE}"/>
              </a:ext>
            </a:extLst>
          </p:cNvPr>
          <p:cNvSpPr>
            <a:spLocks noGrp="1"/>
          </p:cNvSpPr>
          <p:nvPr>
            <p:ph sz="quarter" idx="13"/>
          </p:nvPr>
        </p:nvSpPr>
        <p:spPr/>
        <p:txBody>
          <a:bodyPr>
            <a:normAutofit lnSpcReduction="10000"/>
          </a:bodyPr>
          <a:lstStyle/>
          <a:p>
            <a:r>
              <a:rPr kumimoji="1" lang="zh-CN" altLang="en-US" dirty="0"/>
              <a:t>邻接矩阵可视化</a:t>
            </a:r>
          </a:p>
        </p:txBody>
      </p:sp>
      <p:pic>
        <p:nvPicPr>
          <p:cNvPr id="6" name="图片 5">
            <a:extLst>
              <a:ext uri="{FF2B5EF4-FFF2-40B4-BE49-F238E27FC236}">
                <a16:creationId xmlns:a16="http://schemas.microsoft.com/office/drawing/2014/main" id="{F2373F3A-733F-427C-8866-3D1B1DC4C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423" y="1497802"/>
            <a:ext cx="6064956" cy="4651588"/>
          </a:xfrm>
          <a:prstGeom prst="rect">
            <a:avLst/>
          </a:prstGeom>
        </p:spPr>
      </p:pic>
    </p:spTree>
    <p:extLst>
      <p:ext uri="{BB962C8B-B14F-4D97-AF65-F5344CB8AC3E}">
        <p14:creationId xmlns:p14="http://schemas.microsoft.com/office/powerpoint/2010/main" val="1011366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A1DACDA-FE39-903B-7C53-247486465A89}"/>
              </a:ext>
            </a:extLst>
          </p:cNvPr>
          <p:cNvSpPr>
            <a:spLocks noGrp="1"/>
          </p:cNvSpPr>
          <p:nvPr>
            <p:ph type="sldNum" sz="quarter" idx="12"/>
          </p:nvPr>
        </p:nvSpPr>
        <p:spPr/>
        <p:txBody>
          <a:bodyPr/>
          <a:lstStyle/>
          <a:p>
            <a:fld id="{72A5E12F-523A-4D75-95A2-779F57F5D9E2}" type="slidenum">
              <a:rPr lang="zh-CN" altLang="en-US" smtClean="0"/>
              <a:t>22</a:t>
            </a:fld>
            <a:endParaRPr lang="zh-CN" altLang="en-US"/>
          </a:p>
        </p:txBody>
      </p:sp>
      <p:sp>
        <p:nvSpPr>
          <p:cNvPr id="3" name="标题 2">
            <a:extLst>
              <a:ext uri="{FF2B5EF4-FFF2-40B4-BE49-F238E27FC236}">
                <a16:creationId xmlns:a16="http://schemas.microsoft.com/office/drawing/2014/main" id="{FA3B9DDC-0851-ECE7-820E-736062AFCF9F}"/>
              </a:ext>
            </a:extLst>
          </p:cNvPr>
          <p:cNvSpPr>
            <a:spLocks noGrp="1"/>
          </p:cNvSpPr>
          <p:nvPr>
            <p:ph type="title"/>
          </p:nvPr>
        </p:nvSpPr>
        <p:spPr/>
        <p:txBody>
          <a:bodyPr/>
          <a:lstStyle/>
          <a:p>
            <a:r>
              <a:rPr kumimoji="1" lang="zh-CN" altLang="en-US" dirty="0"/>
              <a:t>总结</a:t>
            </a:r>
          </a:p>
        </p:txBody>
      </p:sp>
      <p:sp>
        <p:nvSpPr>
          <p:cNvPr id="4" name="内容占位符 3">
            <a:extLst>
              <a:ext uri="{FF2B5EF4-FFF2-40B4-BE49-F238E27FC236}">
                <a16:creationId xmlns:a16="http://schemas.microsoft.com/office/drawing/2014/main" id="{499F772C-5AF2-975E-2C15-B9FC6C96B195}"/>
              </a:ext>
            </a:extLst>
          </p:cNvPr>
          <p:cNvSpPr>
            <a:spLocks noGrp="1"/>
          </p:cNvSpPr>
          <p:nvPr>
            <p:ph sz="quarter" idx="13"/>
          </p:nvPr>
        </p:nvSpPr>
        <p:spPr/>
        <p:txBody>
          <a:bodyPr>
            <a:normAutofit lnSpcReduction="10000"/>
          </a:bodyPr>
          <a:lstStyle/>
          <a:p>
            <a:r>
              <a:rPr kumimoji="1" lang="zh-CN" altLang="en-US" dirty="0"/>
              <a:t>优缺点</a:t>
            </a:r>
          </a:p>
        </p:txBody>
      </p:sp>
      <p:sp>
        <p:nvSpPr>
          <p:cNvPr id="5" name="文本框 4">
            <a:extLst>
              <a:ext uri="{FF2B5EF4-FFF2-40B4-BE49-F238E27FC236}">
                <a16:creationId xmlns:a16="http://schemas.microsoft.com/office/drawing/2014/main" id="{330A9099-C808-0778-BFD0-5D2BF7B7F8AF}"/>
              </a:ext>
            </a:extLst>
          </p:cNvPr>
          <p:cNvSpPr txBox="1"/>
          <p:nvPr/>
        </p:nvSpPr>
        <p:spPr>
          <a:xfrm>
            <a:off x="395416" y="1535212"/>
            <a:ext cx="7592143" cy="3787383"/>
          </a:xfrm>
          <a:prstGeom prst="rect">
            <a:avLst/>
          </a:prstGeom>
          <a:noFill/>
        </p:spPr>
        <p:txBody>
          <a:bodyPr wrap="none" rtlCol="0">
            <a:spAutoFit/>
          </a:bodyPr>
          <a:lstStyle/>
          <a:p>
            <a:pPr>
              <a:lnSpc>
                <a:spcPct val="150000"/>
              </a:lnSpc>
            </a:pPr>
            <a:r>
              <a:rPr kumimoji="1" lang="zh-CN" altLang="en-US" dirty="0"/>
              <a:t>优点</a:t>
            </a:r>
            <a:endParaRPr kumimoji="1" lang="en-US" altLang="zh-CN" dirty="0"/>
          </a:p>
          <a:p>
            <a:pPr marL="285750" indent="-285750">
              <a:lnSpc>
                <a:spcPct val="150000"/>
              </a:lnSpc>
              <a:buFont typeface="Arial" panose="020B0604020202020204" pitchFamily="34" charset="0"/>
              <a:buChar char="•"/>
            </a:pPr>
            <a:r>
              <a:rPr kumimoji="1" lang="zh-CN" altLang="en-US" dirty="0"/>
              <a:t>将图的消息传播和聚合用于生成联邦学习</a:t>
            </a:r>
            <a:r>
              <a:rPr kumimoji="1" lang="zh-CN" altLang="en-US" dirty="0">
                <a:solidFill>
                  <a:srgbClr val="FF0000"/>
                </a:solidFill>
              </a:rPr>
              <a:t>个性化</a:t>
            </a:r>
            <a:r>
              <a:rPr kumimoji="1" lang="zh-CN" altLang="en-US" dirty="0"/>
              <a:t>模型</a:t>
            </a:r>
            <a:endParaRPr kumimoji="1" lang="en-US" altLang="zh-CN" dirty="0"/>
          </a:p>
          <a:p>
            <a:pPr marL="285750" indent="-285750">
              <a:lnSpc>
                <a:spcPct val="150000"/>
              </a:lnSpc>
              <a:buFont typeface="Arial" panose="020B0604020202020204" pitchFamily="34" charset="0"/>
              <a:buChar char="•"/>
            </a:pPr>
            <a:r>
              <a:rPr kumimoji="1" lang="en-US" altLang="zh-CN" dirty="0"/>
              <a:t>SFL</a:t>
            </a:r>
            <a:r>
              <a:rPr kumimoji="1" lang="zh-CN" altLang="en-US" dirty="0"/>
              <a:t>* 可以学习客户端之间的</a:t>
            </a:r>
            <a:r>
              <a:rPr kumimoji="1" lang="zh-CN" altLang="en-US" dirty="0">
                <a:solidFill>
                  <a:srgbClr val="FF0000"/>
                </a:solidFill>
              </a:rPr>
              <a:t>隐含图结构</a:t>
            </a:r>
            <a:endParaRPr kumimoji="1" lang="en-US" altLang="zh-CN" dirty="0">
              <a:solidFill>
                <a:srgbClr val="FF0000"/>
              </a:solidFill>
            </a:endParaRPr>
          </a:p>
          <a:p>
            <a:pPr marL="285750" indent="-285750">
              <a:lnSpc>
                <a:spcPct val="150000"/>
              </a:lnSpc>
              <a:buFont typeface="Arial" panose="020B0604020202020204" pitchFamily="34" charset="0"/>
              <a:buChar char="•"/>
            </a:pPr>
            <a:endParaRPr kumimoji="1" lang="en-US" altLang="zh-CN" dirty="0"/>
          </a:p>
          <a:p>
            <a:pPr>
              <a:lnSpc>
                <a:spcPct val="150000"/>
              </a:lnSpc>
            </a:pPr>
            <a:endParaRPr kumimoji="1" lang="en-US" altLang="zh-CN" dirty="0"/>
          </a:p>
          <a:p>
            <a:pPr>
              <a:lnSpc>
                <a:spcPct val="150000"/>
              </a:lnSpc>
            </a:pPr>
            <a:r>
              <a:rPr kumimoji="1" lang="zh-CN" altLang="en-US" dirty="0"/>
              <a:t>缺点</a:t>
            </a:r>
            <a:endParaRPr kumimoji="1" lang="en-US" altLang="zh-CN" dirty="0"/>
          </a:p>
          <a:p>
            <a:pPr marL="285750" indent="-285750">
              <a:lnSpc>
                <a:spcPct val="150000"/>
              </a:lnSpc>
              <a:buFont typeface="Arial" panose="020B0604020202020204" pitchFamily="34" charset="0"/>
              <a:buChar char="•"/>
            </a:pPr>
            <a:r>
              <a:rPr kumimoji="1" lang="zh-CN" altLang="en-US" dirty="0"/>
              <a:t>很多算法细节论文中都一带而过</a:t>
            </a:r>
            <a:endParaRPr kumimoji="1" lang="en-US" altLang="zh-CN" dirty="0"/>
          </a:p>
          <a:p>
            <a:pPr marL="285750" indent="-285750">
              <a:lnSpc>
                <a:spcPct val="150000"/>
              </a:lnSpc>
              <a:buFont typeface="Arial" panose="020B0604020202020204" pitchFamily="34" charset="0"/>
              <a:buChar char="•"/>
            </a:pPr>
            <a:r>
              <a:rPr kumimoji="1" lang="zh-CN" altLang="en-US" dirty="0"/>
              <a:t>只是用到了图的消息传递和聚合，并没有训练</a:t>
            </a:r>
            <a:r>
              <a:rPr kumimoji="1" lang="en-US" altLang="zh-CN" dirty="0"/>
              <a:t>GCN</a:t>
            </a:r>
            <a:r>
              <a:rPr kumimoji="1" lang="zh-CN" altLang="en-US" dirty="0"/>
              <a:t>图神经网络</a:t>
            </a:r>
            <a:endParaRPr kumimoji="1" lang="en-US" altLang="zh-CN" dirty="0"/>
          </a:p>
          <a:p>
            <a:pPr marL="285750" indent="-285750">
              <a:lnSpc>
                <a:spcPct val="150000"/>
              </a:lnSpc>
              <a:buFont typeface="Arial" panose="020B0604020202020204" pitchFamily="34" charset="0"/>
              <a:buChar char="•"/>
            </a:pPr>
            <a:r>
              <a:rPr kumimoji="1" lang="zh-CN" altLang="en-US" dirty="0"/>
              <a:t>对于图生成没有深入分析，比如为什么不直接用模型参数距离来表示 </a:t>
            </a:r>
            <a:r>
              <a:rPr kumimoji="1" lang="en-US" altLang="zh-CN" i="1" dirty="0">
                <a:latin typeface="Times New Roman" panose="02020603050405020304" pitchFamily="18" charset="0"/>
                <a:cs typeface="Times New Roman" panose="02020603050405020304" pitchFamily="18" charset="0"/>
              </a:rPr>
              <a:t>A</a:t>
            </a:r>
          </a:p>
        </p:txBody>
      </p:sp>
    </p:spTree>
    <p:extLst>
      <p:ext uri="{BB962C8B-B14F-4D97-AF65-F5344CB8AC3E}">
        <p14:creationId xmlns:p14="http://schemas.microsoft.com/office/powerpoint/2010/main" val="2859893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FB421D-1F27-436B-6485-670C2F0A97AD}"/>
              </a:ext>
            </a:extLst>
          </p:cNvPr>
          <p:cNvSpPr>
            <a:spLocks noGrp="1"/>
          </p:cNvSpPr>
          <p:nvPr>
            <p:ph type="sldNum" sz="quarter" idx="12"/>
          </p:nvPr>
        </p:nvSpPr>
        <p:spPr/>
        <p:txBody>
          <a:bodyPr/>
          <a:lstStyle/>
          <a:p>
            <a:fld id="{72A5E12F-523A-4D75-95A2-779F57F5D9E2}" type="slidenum">
              <a:rPr lang="zh-CN" altLang="en-US" smtClean="0"/>
              <a:t>23</a:t>
            </a:fld>
            <a:endParaRPr lang="zh-CN" altLang="en-US"/>
          </a:p>
        </p:txBody>
      </p:sp>
      <p:sp>
        <p:nvSpPr>
          <p:cNvPr id="3" name="标题 2">
            <a:extLst>
              <a:ext uri="{FF2B5EF4-FFF2-40B4-BE49-F238E27FC236}">
                <a16:creationId xmlns:a16="http://schemas.microsoft.com/office/drawing/2014/main" id="{B98C5874-F199-FAFD-0F34-EB10B5056BEF}"/>
              </a:ext>
            </a:extLst>
          </p:cNvPr>
          <p:cNvSpPr>
            <a:spLocks noGrp="1"/>
          </p:cNvSpPr>
          <p:nvPr>
            <p:ph type="title"/>
          </p:nvPr>
        </p:nvSpPr>
        <p:spPr/>
        <p:txBody>
          <a:bodyPr/>
          <a:lstStyle/>
          <a:p>
            <a:r>
              <a:rPr kumimoji="1" lang="zh-CN" altLang="en-US" dirty="0"/>
              <a:t>总结</a:t>
            </a:r>
          </a:p>
        </p:txBody>
      </p:sp>
      <p:sp>
        <p:nvSpPr>
          <p:cNvPr id="4" name="内容占位符 3">
            <a:extLst>
              <a:ext uri="{FF2B5EF4-FFF2-40B4-BE49-F238E27FC236}">
                <a16:creationId xmlns:a16="http://schemas.microsoft.com/office/drawing/2014/main" id="{9FBC71F8-3968-76F8-7477-6C22C767DEF1}"/>
              </a:ext>
            </a:extLst>
          </p:cNvPr>
          <p:cNvSpPr>
            <a:spLocks noGrp="1"/>
          </p:cNvSpPr>
          <p:nvPr>
            <p:ph sz="quarter" idx="13"/>
          </p:nvPr>
        </p:nvSpPr>
        <p:spPr/>
        <p:txBody>
          <a:bodyPr>
            <a:normAutofit lnSpcReduction="10000"/>
          </a:bodyPr>
          <a:lstStyle/>
          <a:p>
            <a:r>
              <a:rPr kumimoji="1" lang="en-US" altLang="zh-CN" dirty="0"/>
              <a:t>Structured</a:t>
            </a:r>
            <a:r>
              <a:rPr kumimoji="1" lang="zh-CN" altLang="en-US" dirty="0"/>
              <a:t> </a:t>
            </a:r>
            <a:r>
              <a:rPr kumimoji="1" lang="en-US" altLang="zh-CN" dirty="0"/>
              <a:t>FL</a:t>
            </a:r>
            <a:endParaRPr kumimoji="1" lang="zh-CN" altLang="en-US" dirty="0"/>
          </a:p>
        </p:txBody>
      </p:sp>
      <p:pic>
        <p:nvPicPr>
          <p:cNvPr id="6" name="图片 5">
            <a:extLst>
              <a:ext uri="{FF2B5EF4-FFF2-40B4-BE49-F238E27FC236}">
                <a16:creationId xmlns:a16="http://schemas.microsoft.com/office/drawing/2014/main" id="{A7D89780-E4B1-B34C-1719-956785CC0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0" y="1291687"/>
            <a:ext cx="4913458" cy="4576260"/>
          </a:xfrm>
          <a:prstGeom prst="rect">
            <a:avLst/>
          </a:prstGeom>
        </p:spPr>
      </p:pic>
    </p:spTree>
    <p:extLst>
      <p:ext uri="{BB962C8B-B14F-4D97-AF65-F5344CB8AC3E}">
        <p14:creationId xmlns:p14="http://schemas.microsoft.com/office/powerpoint/2010/main" val="142500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11432C6-A229-2D55-2223-9ACAD5715548}"/>
              </a:ext>
            </a:extLst>
          </p:cNvPr>
          <p:cNvSpPr>
            <a:spLocks noGrp="1"/>
          </p:cNvSpPr>
          <p:nvPr>
            <p:ph type="sldNum" sz="quarter" idx="12"/>
          </p:nvPr>
        </p:nvSpPr>
        <p:spPr/>
        <p:txBody>
          <a:bodyPr/>
          <a:lstStyle/>
          <a:p>
            <a:fld id="{72A5E12F-523A-4D75-95A2-779F57F5D9E2}" type="slidenum">
              <a:rPr lang="zh-CN" altLang="en-US" smtClean="0"/>
              <a:t>24</a:t>
            </a:fld>
            <a:endParaRPr lang="zh-CN" altLang="en-US"/>
          </a:p>
        </p:txBody>
      </p:sp>
      <p:sp>
        <p:nvSpPr>
          <p:cNvPr id="3" name="标题 2">
            <a:extLst>
              <a:ext uri="{FF2B5EF4-FFF2-40B4-BE49-F238E27FC236}">
                <a16:creationId xmlns:a16="http://schemas.microsoft.com/office/drawing/2014/main" id="{80F56673-6F5A-17DE-F8C9-8144A04DE10C}"/>
              </a:ext>
            </a:extLst>
          </p:cNvPr>
          <p:cNvSpPr>
            <a:spLocks noGrp="1"/>
          </p:cNvSpPr>
          <p:nvPr>
            <p:ph type="title"/>
          </p:nvPr>
        </p:nvSpPr>
        <p:spPr/>
        <p:txBody>
          <a:bodyPr/>
          <a:lstStyle/>
          <a:p>
            <a:r>
              <a:rPr lang="zh-CN" altLang="en-US" dirty="0"/>
              <a:t>总结</a:t>
            </a:r>
            <a:endParaRPr kumimoji="1" lang="zh-CN" altLang="en-US" dirty="0"/>
          </a:p>
        </p:txBody>
      </p:sp>
      <p:sp>
        <p:nvSpPr>
          <p:cNvPr id="4" name="内容占位符 3">
            <a:extLst>
              <a:ext uri="{FF2B5EF4-FFF2-40B4-BE49-F238E27FC236}">
                <a16:creationId xmlns:a16="http://schemas.microsoft.com/office/drawing/2014/main" id="{6393A3D4-C017-4AC1-0293-AD79C3F413E7}"/>
              </a:ext>
            </a:extLst>
          </p:cNvPr>
          <p:cNvSpPr>
            <a:spLocks noGrp="1"/>
          </p:cNvSpPr>
          <p:nvPr>
            <p:ph sz="quarter" idx="13"/>
          </p:nvPr>
        </p:nvSpPr>
        <p:spPr/>
        <p:txBody>
          <a:bodyPr>
            <a:normAutofit lnSpcReduction="10000"/>
          </a:bodyPr>
          <a:lstStyle/>
          <a:p>
            <a:r>
              <a:rPr kumimoji="1" lang="en-US" altLang="zh-CN" dirty="0"/>
              <a:t>Structured</a:t>
            </a:r>
            <a:r>
              <a:rPr kumimoji="1" lang="zh-CN" altLang="en-US" dirty="0"/>
              <a:t> </a:t>
            </a:r>
            <a:r>
              <a:rPr kumimoji="1" lang="en-US" altLang="zh-CN" dirty="0"/>
              <a:t>FL——Centralized Aggregation</a:t>
            </a:r>
            <a:endParaRPr kumimoji="1" lang="zh-CN" altLang="en-US" dirty="0"/>
          </a:p>
        </p:txBody>
      </p:sp>
      <p:pic>
        <p:nvPicPr>
          <p:cNvPr id="8" name="图片 7">
            <a:extLst>
              <a:ext uri="{FF2B5EF4-FFF2-40B4-BE49-F238E27FC236}">
                <a16:creationId xmlns:a16="http://schemas.microsoft.com/office/drawing/2014/main" id="{721FA587-B982-E916-8C68-94F09B6E6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88" y="1643783"/>
            <a:ext cx="3783902" cy="3253105"/>
          </a:xfrm>
          <a:prstGeom prst="rect">
            <a:avLst/>
          </a:prstGeom>
        </p:spPr>
      </p:pic>
      <p:sp>
        <p:nvSpPr>
          <p:cNvPr id="10" name="文本框 9">
            <a:extLst>
              <a:ext uri="{FF2B5EF4-FFF2-40B4-BE49-F238E27FC236}">
                <a16:creationId xmlns:a16="http://schemas.microsoft.com/office/drawing/2014/main" id="{E2405019-A396-9744-1F1E-4949BC56E49C}"/>
              </a:ext>
            </a:extLst>
          </p:cNvPr>
          <p:cNvSpPr txBox="1"/>
          <p:nvPr/>
        </p:nvSpPr>
        <p:spPr>
          <a:xfrm>
            <a:off x="661238" y="5195051"/>
            <a:ext cx="3268415" cy="369332"/>
          </a:xfrm>
          <a:prstGeom prst="rect">
            <a:avLst/>
          </a:prstGeom>
          <a:noFill/>
        </p:spPr>
        <p:txBody>
          <a:bodyPr wrap="square">
            <a:spAutoFit/>
          </a:bodyPr>
          <a:lstStyle/>
          <a:p>
            <a:r>
              <a:rPr lang="en" altLang="zh-CN" sz="1800" b="0" dirty="0" err="1">
                <a:effectLst/>
                <a:latin typeface="NimbusRomNo9L"/>
              </a:rPr>
              <a:t>BiG</a:t>
            </a:r>
            <a:r>
              <a:rPr lang="en" altLang="zh-CN" sz="1800" b="0" dirty="0">
                <a:effectLst/>
                <a:latin typeface="NimbusRomNo9L"/>
              </a:rPr>
              <a:t>-Fed</a:t>
            </a:r>
            <a:r>
              <a:rPr lang="zh-CN" altLang="en-US" sz="1800" b="0" dirty="0">
                <a:effectLst/>
                <a:latin typeface="NimbusRomNo9L"/>
              </a:rPr>
              <a:t>：</a:t>
            </a:r>
            <a:r>
              <a:rPr lang="en" altLang="zh-CN" dirty="0"/>
              <a:t>ICML </a:t>
            </a:r>
            <a:r>
              <a:rPr lang="en" altLang="zh-CN" sz="1800" b="0" dirty="0">
                <a:effectLst/>
                <a:latin typeface="NimbusRomNo9L"/>
              </a:rPr>
              <a:t>Workshop</a:t>
            </a:r>
            <a:r>
              <a:rPr lang="zh-CN" altLang="en-US" sz="1800" b="0" dirty="0">
                <a:effectLst/>
                <a:latin typeface="NimbusRomNo9L"/>
              </a:rPr>
              <a:t> </a:t>
            </a:r>
            <a:r>
              <a:rPr lang="en-US" altLang="zh-CN" sz="1800" b="0" dirty="0">
                <a:effectLst/>
                <a:latin typeface="NimbusRomNo9L"/>
              </a:rPr>
              <a:t>2021</a:t>
            </a:r>
            <a:r>
              <a:rPr lang="en" altLang="zh-CN" sz="1800" b="0" dirty="0">
                <a:effectLst/>
                <a:latin typeface="NimbusRomNo9L"/>
              </a:rPr>
              <a:t> </a:t>
            </a:r>
            <a:endParaRPr lang="en" altLang="zh-CN" dirty="0"/>
          </a:p>
        </p:txBody>
      </p:sp>
      <p:pic>
        <p:nvPicPr>
          <p:cNvPr id="11" name="图片 10">
            <a:extLst>
              <a:ext uri="{FF2B5EF4-FFF2-40B4-BE49-F238E27FC236}">
                <a16:creationId xmlns:a16="http://schemas.microsoft.com/office/drawing/2014/main" id="{B9FF4D18-2B44-8C3D-7532-16D9D19BA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6607" y="1669205"/>
            <a:ext cx="3592515" cy="3348659"/>
          </a:xfrm>
          <a:prstGeom prst="rect">
            <a:avLst/>
          </a:prstGeom>
        </p:spPr>
      </p:pic>
      <p:sp>
        <p:nvSpPr>
          <p:cNvPr id="12" name="文本框 11">
            <a:extLst>
              <a:ext uri="{FF2B5EF4-FFF2-40B4-BE49-F238E27FC236}">
                <a16:creationId xmlns:a16="http://schemas.microsoft.com/office/drawing/2014/main" id="{5DFF1E24-31D8-53AB-B37A-3F616F6FA965}"/>
              </a:ext>
            </a:extLst>
          </p:cNvPr>
          <p:cNvSpPr txBox="1"/>
          <p:nvPr/>
        </p:nvSpPr>
        <p:spPr>
          <a:xfrm>
            <a:off x="5597235" y="5195051"/>
            <a:ext cx="2420769" cy="369332"/>
          </a:xfrm>
          <a:prstGeom prst="rect">
            <a:avLst/>
          </a:prstGeom>
          <a:noFill/>
        </p:spPr>
        <p:txBody>
          <a:bodyPr wrap="square">
            <a:spAutoFit/>
          </a:bodyPr>
          <a:lstStyle/>
          <a:p>
            <a:r>
              <a:rPr lang="en" altLang="zh-CN" dirty="0">
                <a:latin typeface="NimbusRomNo9L"/>
              </a:rPr>
              <a:t>CNFGNN</a:t>
            </a:r>
            <a:r>
              <a:rPr lang="zh-CN" altLang="en-US" sz="1800" b="0" dirty="0">
                <a:effectLst/>
                <a:latin typeface="NimbusRomNo9L"/>
              </a:rPr>
              <a:t>：</a:t>
            </a:r>
            <a:r>
              <a:rPr lang="en" altLang="zh-CN" dirty="0"/>
              <a:t>KDD</a:t>
            </a:r>
            <a:r>
              <a:rPr lang="zh-CN" altLang="en-US" sz="1800" b="0" dirty="0">
                <a:effectLst/>
                <a:latin typeface="NimbusRomNo9L"/>
              </a:rPr>
              <a:t> </a:t>
            </a:r>
            <a:r>
              <a:rPr lang="en-US" altLang="zh-CN" sz="1800" b="0" dirty="0">
                <a:effectLst/>
                <a:latin typeface="NimbusRomNo9L"/>
              </a:rPr>
              <a:t>2021</a:t>
            </a:r>
            <a:r>
              <a:rPr lang="en" altLang="zh-CN" sz="1800" b="0" dirty="0">
                <a:effectLst/>
                <a:latin typeface="NimbusRomNo9L"/>
              </a:rPr>
              <a:t> </a:t>
            </a:r>
            <a:endParaRPr lang="en" altLang="zh-CN" dirty="0"/>
          </a:p>
        </p:txBody>
      </p:sp>
    </p:spTree>
    <p:extLst>
      <p:ext uri="{BB962C8B-B14F-4D97-AF65-F5344CB8AC3E}">
        <p14:creationId xmlns:p14="http://schemas.microsoft.com/office/powerpoint/2010/main" val="3962828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11432C6-A229-2D55-2223-9ACAD5715548}"/>
              </a:ext>
            </a:extLst>
          </p:cNvPr>
          <p:cNvSpPr>
            <a:spLocks noGrp="1"/>
          </p:cNvSpPr>
          <p:nvPr>
            <p:ph type="sldNum" sz="quarter" idx="12"/>
          </p:nvPr>
        </p:nvSpPr>
        <p:spPr/>
        <p:txBody>
          <a:bodyPr/>
          <a:lstStyle/>
          <a:p>
            <a:fld id="{72A5E12F-523A-4D75-95A2-779F57F5D9E2}" type="slidenum">
              <a:rPr lang="zh-CN" altLang="en-US" smtClean="0"/>
              <a:t>25</a:t>
            </a:fld>
            <a:endParaRPr lang="zh-CN" altLang="en-US"/>
          </a:p>
        </p:txBody>
      </p:sp>
      <p:sp>
        <p:nvSpPr>
          <p:cNvPr id="3" name="标题 2">
            <a:extLst>
              <a:ext uri="{FF2B5EF4-FFF2-40B4-BE49-F238E27FC236}">
                <a16:creationId xmlns:a16="http://schemas.microsoft.com/office/drawing/2014/main" id="{80F56673-6F5A-17DE-F8C9-8144A04DE10C}"/>
              </a:ext>
            </a:extLst>
          </p:cNvPr>
          <p:cNvSpPr>
            <a:spLocks noGrp="1"/>
          </p:cNvSpPr>
          <p:nvPr>
            <p:ph type="title"/>
          </p:nvPr>
        </p:nvSpPr>
        <p:spPr/>
        <p:txBody>
          <a:bodyPr/>
          <a:lstStyle/>
          <a:p>
            <a:r>
              <a:rPr lang="zh-CN" altLang="en-US" dirty="0"/>
              <a:t>总结</a:t>
            </a:r>
            <a:endParaRPr kumimoji="1" lang="zh-CN" altLang="en-US" dirty="0"/>
          </a:p>
        </p:txBody>
      </p:sp>
      <p:sp>
        <p:nvSpPr>
          <p:cNvPr id="4" name="内容占位符 3">
            <a:extLst>
              <a:ext uri="{FF2B5EF4-FFF2-40B4-BE49-F238E27FC236}">
                <a16:creationId xmlns:a16="http://schemas.microsoft.com/office/drawing/2014/main" id="{6393A3D4-C017-4AC1-0293-AD79C3F413E7}"/>
              </a:ext>
            </a:extLst>
          </p:cNvPr>
          <p:cNvSpPr>
            <a:spLocks noGrp="1"/>
          </p:cNvSpPr>
          <p:nvPr>
            <p:ph sz="quarter" idx="13"/>
          </p:nvPr>
        </p:nvSpPr>
        <p:spPr/>
        <p:txBody>
          <a:bodyPr>
            <a:normAutofit lnSpcReduction="10000"/>
          </a:bodyPr>
          <a:lstStyle/>
          <a:p>
            <a:r>
              <a:rPr kumimoji="1" lang="en-US" altLang="zh-CN" dirty="0"/>
              <a:t>Structured</a:t>
            </a:r>
            <a:r>
              <a:rPr kumimoji="1" lang="zh-CN" altLang="en-US" dirty="0"/>
              <a:t> </a:t>
            </a:r>
            <a:r>
              <a:rPr kumimoji="1" lang="en-US" altLang="zh-CN" dirty="0"/>
              <a:t>FL——Fully Decentralized Transmission</a:t>
            </a:r>
            <a:endParaRPr kumimoji="1" lang="zh-CN" altLang="en-US" dirty="0"/>
          </a:p>
        </p:txBody>
      </p:sp>
      <p:pic>
        <p:nvPicPr>
          <p:cNvPr id="6" name="图片 5">
            <a:extLst>
              <a:ext uri="{FF2B5EF4-FFF2-40B4-BE49-F238E27FC236}">
                <a16:creationId xmlns:a16="http://schemas.microsoft.com/office/drawing/2014/main" id="{9A13A9E4-77DD-A1E0-FCDB-597A7CBD3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16" y="2146195"/>
            <a:ext cx="3926351" cy="2148380"/>
          </a:xfrm>
          <a:prstGeom prst="rect">
            <a:avLst/>
          </a:prstGeom>
        </p:spPr>
      </p:pic>
      <p:sp>
        <p:nvSpPr>
          <p:cNvPr id="9" name="文本框 8">
            <a:extLst>
              <a:ext uri="{FF2B5EF4-FFF2-40B4-BE49-F238E27FC236}">
                <a16:creationId xmlns:a16="http://schemas.microsoft.com/office/drawing/2014/main" id="{28642858-0090-C427-61D6-3852128AD586}"/>
              </a:ext>
            </a:extLst>
          </p:cNvPr>
          <p:cNvSpPr txBox="1"/>
          <p:nvPr/>
        </p:nvSpPr>
        <p:spPr>
          <a:xfrm>
            <a:off x="626142" y="5459547"/>
            <a:ext cx="3464898" cy="369332"/>
          </a:xfrm>
          <a:prstGeom prst="rect">
            <a:avLst/>
          </a:prstGeom>
          <a:noFill/>
        </p:spPr>
        <p:txBody>
          <a:bodyPr wrap="square">
            <a:spAutoFit/>
          </a:bodyPr>
          <a:lstStyle/>
          <a:p>
            <a:r>
              <a:rPr lang="en" altLang="zh-CN" dirty="0">
                <a:latin typeface="NimbusRomNo9L"/>
              </a:rPr>
              <a:t>D-</a:t>
            </a:r>
            <a:r>
              <a:rPr lang="en" altLang="zh-CN" dirty="0" err="1">
                <a:latin typeface="NimbusRomNo9L"/>
              </a:rPr>
              <a:t>FedGNN</a:t>
            </a:r>
            <a:r>
              <a:rPr lang="zh-CN" altLang="en-US" dirty="0">
                <a:latin typeface="NimbusRomNo9L"/>
              </a:rPr>
              <a:t>：</a:t>
            </a:r>
            <a:r>
              <a:rPr lang="en-US" altLang="zh-CN" dirty="0">
                <a:latin typeface="NimbusRomNo9L"/>
              </a:rPr>
              <a:t>IJCAI</a:t>
            </a:r>
            <a:r>
              <a:rPr lang="zh-CN" altLang="en-US" dirty="0">
                <a:latin typeface="NimbusRomNo9L"/>
              </a:rPr>
              <a:t> </a:t>
            </a:r>
            <a:r>
              <a:rPr lang="en" altLang="zh-CN" dirty="0">
                <a:latin typeface="NimbusRomNo9L"/>
              </a:rPr>
              <a:t>Workshop</a:t>
            </a:r>
            <a:r>
              <a:rPr lang="zh-CN" altLang="en-US" sz="1800" b="0" dirty="0">
                <a:effectLst/>
                <a:latin typeface="NimbusRomNo9L"/>
              </a:rPr>
              <a:t> </a:t>
            </a:r>
            <a:r>
              <a:rPr lang="en-US" altLang="zh-CN" sz="1800" b="0" dirty="0">
                <a:effectLst/>
                <a:latin typeface="NimbusRomNo9L"/>
              </a:rPr>
              <a:t>2021</a:t>
            </a:r>
            <a:r>
              <a:rPr lang="en" altLang="zh-CN" sz="1800" b="0" dirty="0">
                <a:effectLst/>
                <a:latin typeface="NimbusRomNo9L"/>
              </a:rPr>
              <a:t> </a:t>
            </a:r>
            <a:endParaRPr lang="en" altLang="zh-CN" dirty="0"/>
          </a:p>
        </p:txBody>
      </p:sp>
      <p:sp>
        <p:nvSpPr>
          <p:cNvPr id="13" name="文本框 12">
            <a:extLst>
              <a:ext uri="{FF2B5EF4-FFF2-40B4-BE49-F238E27FC236}">
                <a16:creationId xmlns:a16="http://schemas.microsoft.com/office/drawing/2014/main" id="{85152B27-2C8E-023D-7B5A-315A1DCB5AC6}"/>
              </a:ext>
            </a:extLst>
          </p:cNvPr>
          <p:cNvSpPr txBox="1"/>
          <p:nvPr/>
        </p:nvSpPr>
        <p:spPr>
          <a:xfrm>
            <a:off x="1299808" y="4392645"/>
            <a:ext cx="1980029" cy="307777"/>
          </a:xfrm>
          <a:prstGeom prst="rect">
            <a:avLst/>
          </a:prstGeom>
          <a:noFill/>
        </p:spPr>
        <p:txBody>
          <a:bodyPr wrap="none" rtlCol="0">
            <a:spAutoFit/>
          </a:bodyPr>
          <a:lstStyle/>
          <a:p>
            <a:r>
              <a:rPr kumimoji="1" lang="zh-CN" altLang="en-US" sz="1400" dirty="0"/>
              <a:t>聚合时只使用邻居信息</a:t>
            </a:r>
          </a:p>
        </p:txBody>
      </p:sp>
      <p:pic>
        <p:nvPicPr>
          <p:cNvPr id="15" name="图片 14">
            <a:extLst>
              <a:ext uri="{FF2B5EF4-FFF2-40B4-BE49-F238E27FC236}">
                <a16:creationId xmlns:a16="http://schemas.microsoft.com/office/drawing/2014/main" id="{DD1A7EDB-C6A3-D333-5A45-5B8DDCB67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97802"/>
            <a:ext cx="4262162" cy="3040184"/>
          </a:xfrm>
          <a:prstGeom prst="rect">
            <a:avLst/>
          </a:prstGeom>
        </p:spPr>
      </p:pic>
      <p:pic>
        <p:nvPicPr>
          <p:cNvPr id="17" name="图片 16">
            <a:extLst>
              <a:ext uri="{FF2B5EF4-FFF2-40B4-BE49-F238E27FC236}">
                <a16:creationId xmlns:a16="http://schemas.microsoft.com/office/drawing/2014/main" id="{25F04844-24CB-E3EC-09EB-2A52007C4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4028" y="4690168"/>
            <a:ext cx="2737626" cy="463875"/>
          </a:xfrm>
          <a:prstGeom prst="rect">
            <a:avLst/>
          </a:prstGeom>
        </p:spPr>
      </p:pic>
      <p:pic>
        <p:nvPicPr>
          <p:cNvPr id="19" name="图片 18">
            <a:extLst>
              <a:ext uri="{FF2B5EF4-FFF2-40B4-BE49-F238E27FC236}">
                <a16:creationId xmlns:a16="http://schemas.microsoft.com/office/drawing/2014/main" id="{0C84AD56-CFAC-1F77-D48C-6E018A12F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9808" y="4721684"/>
            <a:ext cx="1818685" cy="463875"/>
          </a:xfrm>
          <a:prstGeom prst="rect">
            <a:avLst/>
          </a:prstGeom>
        </p:spPr>
      </p:pic>
      <p:sp>
        <p:nvSpPr>
          <p:cNvPr id="20" name="文本框 19">
            <a:extLst>
              <a:ext uri="{FF2B5EF4-FFF2-40B4-BE49-F238E27FC236}">
                <a16:creationId xmlns:a16="http://schemas.microsoft.com/office/drawing/2014/main" id="{AFAAA13A-8747-B175-91BC-C2305CCB4DFC}"/>
              </a:ext>
            </a:extLst>
          </p:cNvPr>
          <p:cNvSpPr txBox="1"/>
          <p:nvPr/>
        </p:nvSpPr>
        <p:spPr>
          <a:xfrm>
            <a:off x="5625517" y="4382391"/>
            <a:ext cx="2339102" cy="307777"/>
          </a:xfrm>
          <a:prstGeom prst="rect">
            <a:avLst/>
          </a:prstGeom>
          <a:noFill/>
        </p:spPr>
        <p:txBody>
          <a:bodyPr wrap="none" rtlCol="0">
            <a:spAutoFit/>
          </a:bodyPr>
          <a:lstStyle/>
          <a:p>
            <a:r>
              <a:rPr kumimoji="1" lang="zh-CN" altLang="en-US" sz="1400" dirty="0"/>
              <a:t>聚合时考虑本地的梯度信息</a:t>
            </a:r>
          </a:p>
        </p:txBody>
      </p:sp>
      <p:sp>
        <p:nvSpPr>
          <p:cNvPr id="21" name="文本框 20">
            <a:extLst>
              <a:ext uri="{FF2B5EF4-FFF2-40B4-BE49-F238E27FC236}">
                <a16:creationId xmlns:a16="http://schemas.microsoft.com/office/drawing/2014/main" id="{EA3FA004-6237-1CB9-76CC-E1C908251DBC}"/>
              </a:ext>
            </a:extLst>
          </p:cNvPr>
          <p:cNvSpPr txBox="1"/>
          <p:nvPr/>
        </p:nvSpPr>
        <p:spPr>
          <a:xfrm>
            <a:off x="5390085" y="5358240"/>
            <a:ext cx="3039037" cy="646331"/>
          </a:xfrm>
          <a:prstGeom prst="rect">
            <a:avLst/>
          </a:prstGeom>
          <a:noFill/>
        </p:spPr>
        <p:txBody>
          <a:bodyPr wrap="none" rtlCol="0">
            <a:spAutoFit/>
          </a:bodyPr>
          <a:lstStyle/>
          <a:p>
            <a:r>
              <a:rPr kumimoji="1" lang="en" altLang="zh-CN" dirty="0"/>
              <a:t>DFL</a:t>
            </a:r>
            <a:r>
              <a:rPr kumimoji="1" lang="zh-CN" altLang="en-US" dirty="0"/>
              <a:t>：</a:t>
            </a:r>
            <a:r>
              <a:rPr kumimoji="1" lang="en-US" altLang="zh-CN" dirty="0" err="1"/>
              <a:t>NeurIPS</a:t>
            </a:r>
            <a:r>
              <a:rPr kumimoji="1" lang="en-US" altLang="zh-CN" dirty="0"/>
              <a:t> Workshop 2019</a:t>
            </a:r>
          </a:p>
          <a:p>
            <a:r>
              <a:rPr kumimoji="1" lang="en-US" altLang="zh-CN" dirty="0"/>
              <a:t>	  CISS 2020</a:t>
            </a:r>
          </a:p>
        </p:txBody>
      </p:sp>
    </p:spTree>
    <p:extLst>
      <p:ext uri="{BB962C8B-B14F-4D97-AF65-F5344CB8AC3E}">
        <p14:creationId xmlns:p14="http://schemas.microsoft.com/office/powerpoint/2010/main" val="1719986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0390A8-A470-4C3C-81BD-F9C2724E6670}"/>
              </a:ext>
            </a:extLst>
          </p:cNvPr>
          <p:cNvSpPr>
            <a:spLocks noGrp="1"/>
          </p:cNvSpPr>
          <p:nvPr>
            <p:ph type="sldNum" sz="quarter" idx="12"/>
          </p:nvPr>
        </p:nvSpPr>
        <p:spPr/>
        <p:txBody>
          <a:bodyPr/>
          <a:lstStyle/>
          <a:p>
            <a:fld id="{72A5E12F-523A-4D75-95A2-779F57F5D9E2}" type="slidenum">
              <a:rPr lang="zh-CN" altLang="en-US" smtClean="0"/>
              <a:t>26</a:t>
            </a:fld>
            <a:endParaRPr lang="zh-CN" altLang="en-US"/>
          </a:p>
        </p:txBody>
      </p:sp>
    </p:spTree>
    <p:extLst>
      <p:ext uri="{BB962C8B-B14F-4D97-AF65-F5344CB8AC3E}">
        <p14:creationId xmlns:p14="http://schemas.microsoft.com/office/powerpoint/2010/main" val="97549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2" name="标题 1">
            <a:extLst>
              <a:ext uri="{FF2B5EF4-FFF2-40B4-BE49-F238E27FC236}">
                <a16:creationId xmlns:a16="http://schemas.microsoft.com/office/drawing/2014/main" id="{CF012801-8C4A-9541-82BF-7EFE55B1202E}"/>
              </a:ext>
            </a:extLst>
          </p:cNvPr>
          <p:cNvSpPr>
            <a:spLocks noGrp="1"/>
          </p:cNvSpPr>
          <p:nvPr>
            <p:ph type="title"/>
          </p:nvPr>
        </p:nvSpPr>
        <p:spPr/>
        <p:txBody>
          <a:bodyPr/>
          <a:lstStyle/>
          <a:p>
            <a:r>
              <a:rPr lang="zh-CN" altLang="en-US" dirty="0"/>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12043"/>
            <a:ext cx="6306959" cy="2233913"/>
            <a:chOff x="1549246" y="2295061"/>
            <a:chExt cx="630695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323652" cy="523220"/>
              <a:chOff x="1104898" y="1549242"/>
              <a:chExt cx="2323652"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研究背景</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文本框 24">
              <a:extLst>
                <a:ext uri="{FF2B5EF4-FFF2-40B4-BE49-F238E27FC236}">
                  <a16:creationId xmlns:a16="http://schemas.microsoft.com/office/drawing/2014/main" id="{5B122D93-9830-4131-886A-16CBB3F17B29}"/>
                </a:ext>
              </a:extLst>
            </p:cNvPr>
            <p:cNvSpPr txBox="1"/>
            <p:nvPr/>
          </p:nvSpPr>
          <p:spPr>
            <a:xfrm>
              <a:off x="4426214" y="3956588"/>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图神经网络</a:t>
              </a:r>
            </a:p>
          </p:txBody>
        </p:sp>
        <p:sp>
          <p:nvSpPr>
            <p:cNvPr id="32" name="文本框 31">
              <a:extLst>
                <a:ext uri="{FF2B5EF4-FFF2-40B4-BE49-F238E27FC236}">
                  <a16:creationId xmlns:a16="http://schemas.microsoft.com/office/drawing/2014/main" id="{5E02492D-66B2-4D59-9B1D-A1740FF47339}"/>
                </a:ext>
              </a:extLst>
            </p:cNvPr>
            <p:cNvSpPr txBox="1"/>
            <p:nvPr/>
          </p:nvSpPr>
          <p:spPr>
            <a:xfrm>
              <a:off x="4426214" y="3156602"/>
              <a:ext cx="2917654"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个性化联邦</a:t>
              </a:r>
            </a:p>
          </p:txBody>
        </p:sp>
        <p:sp>
          <p:nvSpPr>
            <p:cNvPr id="33" name="文本框 32">
              <a:extLst>
                <a:ext uri="{FF2B5EF4-FFF2-40B4-BE49-F238E27FC236}">
                  <a16:creationId xmlns:a16="http://schemas.microsoft.com/office/drawing/2014/main" id="{35E55FCD-9D03-48E3-AEA1-5A12479574C3}"/>
                </a:ext>
              </a:extLst>
            </p:cNvPr>
            <p:cNvSpPr txBox="1"/>
            <p:nvPr/>
          </p:nvSpPr>
          <p:spPr>
            <a:xfrm>
              <a:off x="4426214" y="2295061"/>
              <a:ext cx="3429991" cy="461665"/>
            </a:xfrm>
            <a:prstGeom prst="rect">
              <a:avLst/>
            </a:prstGeom>
            <a:noFill/>
          </p:spPr>
          <p:txBody>
            <a:bodyPr wrap="square" rtlCol="0">
              <a:spAutoFit/>
            </a:bodyPr>
            <a:lstStyle/>
            <a:p>
              <a:pPr lvl="0"/>
              <a:r>
                <a:rPr lang="zh-CN" altLang="en-US" sz="2400" b="1" dirty="0">
                  <a:solidFill>
                    <a:schemeClr val="tx1">
                      <a:lumMod val="75000"/>
                      <a:lumOff val="25000"/>
                    </a:schemeClr>
                  </a:solidFill>
                  <a:ea typeface="微软雅黑" panose="020B0503020204020204" pitchFamily="34" charset="-122"/>
                </a:rPr>
                <a:t>联邦学习</a:t>
              </a:r>
              <a:endParaRPr kumimoji="1" lang="zh-CN" altLang="en-US" sz="2400" dirty="0">
                <a:solidFill>
                  <a:schemeClr val="tx1">
                    <a:lumMod val="75000"/>
                    <a:lumOff val="25000"/>
                  </a:schemeClr>
                </a:solidFill>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0339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B2A1D7-3B36-E647-E2E8-60C5BE98C56A}"/>
              </a:ext>
            </a:extLst>
          </p:cNvPr>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3" name="标题 2">
            <a:extLst>
              <a:ext uri="{FF2B5EF4-FFF2-40B4-BE49-F238E27FC236}">
                <a16:creationId xmlns:a16="http://schemas.microsoft.com/office/drawing/2014/main" id="{3B218C80-D8A3-7EEE-83B6-69BDCB5F9C33}"/>
              </a:ext>
            </a:extLst>
          </p:cNvPr>
          <p:cNvSpPr>
            <a:spLocks noGrp="1"/>
          </p:cNvSpPr>
          <p:nvPr>
            <p:ph type="title"/>
          </p:nvPr>
        </p:nvSpPr>
        <p:spPr/>
        <p:txBody>
          <a:bodyPr/>
          <a:lstStyle/>
          <a:p>
            <a:r>
              <a:rPr kumimoji="1" lang="zh-CN" altLang="en-US" dirty="0"/>
              <a:t>研究背景</a:t>
            </a:r>
          </a:p>
        </p:txBody>
      </p:sp>
      <p:sp>
        <p:nvSpPr>
          <p:cNvPr id="4" name="内容占位符 3">
            <a:extLst>
              <a:ext uri="{FF2B5EF4-FFF2-40B4-BE49-F238E27FC236}">
                <a16:creationId xmlns:a16="http://schemas.microsoft.com/office/drawing/2014/main" id="{D53E6F78-7B8F-274A-8810-277B8F387F1D}"/>
              </a:ext>
            </a:extLst>
          </p:cNvPr>
          <p:cNvSpPr>
            <a:spLocks noGrp="1"/>
          </p:cNvSpPr>
          <p:nvPr>
            <p:ph sz="quarter" idx="13"/>
          </p:nvPr>
        </p:nvSpPr>
        <p:spPr/>
        <p:txBody>
          <a:bodyPr>
            <a:normAutofit lnSpcReduction="10000"/>
          </a:bodyPr>
          <a:lstStyle/>
          <a:p>
            <a:r>
              <a:rPr kumimoji="1" lang="zh-CN" altLang="en-US" dirty="0"/>
              <a:t>联邦学习 </a:t>
            </a:r>
            <a:r>
              <a:rPr kumimoji="1" lang="en-US" altLang="zh-CN" dirty="0"/>
              <a:t>Federated Learning</a:t>
            </a:r>
            <a:endParaRPr kumimoji="1" lang="zh-CN" altLang="en-US" dirty="0"/>
          </a:p>
        </p:txBody>
      </p:sp>
      <p:grpSp>
        <p:nvGrpSpPr>
          <p:cNvPr id="51" name="组合 50">
            <a:extLst>
              <a:ext uri="{FF2B5EF4-FFF2-40B4-BE49-F238E27FC236}">
                <a16:creationId xmlns:a16="http://schemas.microsoft.com/office/drawing/2014/main" id="{5E2B648F-E494-DC8C-BAF6-EF88CA3F3EE2}"/>
              </a:ext>
            </a:extLst>
          </p:cNvPr>
          <p:cNvGrpSpPr/>
          <p:nvPr/>
        </p:nvGrpSpPr>
        <p:grpSpPr>
          <a:xfrm>
            <a:off x="287167" y="1804256"/>
            <a:ext cx="5340617" cy="3658117"/>
            <a:chOff x="338019" y="1441277"/>
            <a:chExt cx="5340617" cy="3658117"/>
          </a:xfrm>
        </p:grpSpPr>
        <p:sp>
          <p:nvSpPr>
            <p:cNvPr id="16" name="圆角矩形 15">
              <a:extLst>
                <a:ext uri="{FF2B5EF4-FFF2-40B4-BE49-F238E27FC236}">
                  <a16:creationId xmlns:a16="http://schemas.microsoft.com/office/drawing/2014/main" id="{82D5CA65-A2D0-8554-BC53-BCCCC7F75AA8}"/>
                </a:ext>
              </a:extLst>
            </p:cNvPr>
            <p:cNvSpPr/>
            <p:nvPr/>
          </p:nvSpPr>
          <p:spPr>
            <a:xfrm>
              <a:off x="585241" y="1943200"/>
              <a:ext cx="2942851" cy="721678"/>
            </a:xfrm>
            <a:prstGeom prst="roundRect">
              <a:avLst>
                <a:gd name="adj" fmla="val 12256"/>
              </a:avLst>
            </a:prstGeom>
            <a:noFill/>
            <a:ln w="19050">
              <a:solidFill>
                <a:srgbClr val="7CF5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pic>
          <p:nvPicPr>
            <p:cNvPr id="17" name="图形 16">
              <a:extLst>
                <a:ext uri="{FF2B5EF4-FFF2-40B4-BE49-F238E27FC236}">
                  <a16:creationId xmlns:a16="http://schemas.microsoft.com/office/drawing/2014/main" id="{5A89EE1D-D2A4-9E40-894D-225843AE7F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796" y="2030878"/>
              <a:ext cx="616351" cy="546901"/>
            </a:xfrm>
            <a:prstGeom prst="rect">
              <a:avLst/>
            </a:prstGeom>
          </p:spPr>
        </p:pic>
        <p:grpSp>
          <p:nvGrpSpPr>
            <p:cNvPr id="18" name="组合 17">
              <a:extLst>
                <a:ext uri="{FF2B5EF4-FFF2-40B4-BE49-F238E27FC236}">
                  <a16:creationId xmlns:a16="http://schemas.microsoft.com/office/drawing/2014/main" id="{734633CE-2FB6-92FD-8E1C-F64CFC53F445}"/>
                </a:ext>
              </a:extLst>
            </p:cNvPr>
            <p:cNvGrpSpPr/>
            <p:nvPr/>
          </p:nvGrpSpPr>
          <p:grpSpPr>
            <a:xfrm>
              <a:off x="2679295" y="2064648"/>
              <a:ext cx="513133" cy="513131"/>
              <a:chOff x="4222458" y="2166504"/>
              <a:chExt cx="1422977" cy="1422973"/>
            </a:xfrm>
          </p:grpSpPr>
          <p:sp>
            <p:nvSpPr>
              <p:cNvPr id="19" name="图形 11">
                <a:extLst>
                  <a:ext uri="{FF2B5EF4-FFF2-40B4-BE49-F238E27FC236}">
                    <a16:creationId xmlns:a16="http://schemas.microsoft.com/office/drawing/2014/main" id="{D29A6E77-3662-E260-569E-575B8FA0A521}"/>
                  </a:ext>
                </a:extLst>
              </p:cNvPr>
              <p:cNvSpPr/>
              <p:nvPr/>
            </p:nvSpPr>
            <p:spPr>
              <a:xfrm>
                <a:off x="4222458" y="2166504"/>
                <a:ext cx="1422977" cy="1422973"/>
              </a:xfrm>
              <a:custGeom>
                <a:avLst/>
                <a:gdLst>
                  <a:gd name="connsiteX0" fmla="*/ 92422 w 1422977"/>
                  <a:gd name="connsiteY0" fmla="*/ 1109634 h 1422973"/>
                  <a:gd name="connsiteX1" fmla="*/ 316257 w 1422977"/>
                  <a:gd name="connsiteY1" fmla="*/ 1264881 h 1422973"/>
                  <a:gd name="connsiteX2" fmla="*/ 320170 w 1422977"/>
                  <a:gd name="connsiteY2" fmla="*/ 1264881 h 1422973"/>
                  <a:gd name="connsiteX3" fmla="*/ 513908 w 1422977"/>
                  <a:gd name="connsiteY3" fmla="*/ 1422974 h 1422973"/>
                  <a:gd name="connsiteX4" fmla="*/ 603698 w 1422977"/>
                  <a:gd name="connsiteY4" fmla="*/ 1400704 h 1422973"/>
                  <a:gd name="connsiteX5" fmla="*/ 640340 w 1422977"/>
                  <a:gd name="connsiteY5" fmla="*/ 1337951 h 1422973"/>
                  <a:gd name="connsiteX6" fmla="*/ 640340 w 1422977"/>
                  <a:gd name="connsiteY6" fmla="*/ 73066 h 1422973"/>
                  <a:gd name="connsiteX7" fmla="*/ 584488 w 1422977"/>
                  <a:gd name="connsiteY7" fmla="*/ 3126 h 1422973"/>
                  <a:gd name="connsiteX8" fmla="*/ 479259 w 1422977"/>
                  <a:gd name="connsiteY8" fmla="*/ 17427 h 1422973"/>
                  <a:gd name="connsiteX9" fmla="*/ 395303 w 1422977"/>
                  <a:gd name="connsiteY9" fmla="*/ 158160 h 1422973"/>
                  <a:gd name="connsiteX10" fmla="*/ 395303 w 1422977"/>
                  <a:gd name="connsiteY10" fmla="*/ 162073 h 1422973"/>
                  <a:gd name="connsiteX11" fmla="*/ 355744 w 1422977"/>
                  <a:gd name="connsiteY11" fmla="*/ 158160 h 1422973"/>
                  <a:gd name="connsiteX12" fmla="*/ 158164 w 1422977"/>
                  <a:gd name="connsiteY12" fmla="*/ 355740 h 1422973"/>
                  <a:gd name="connsiteX13" fmla="*/ 200071 w 1422977"/>
                  <a:gd name="connsiteY13" fmla="*/ 477476 h 1422973"/>
                  <a:gd name="connsiteX14" fmla="*/ 0 w 1422977"/>
                  <a:gd name="connsiteY14" fmla="*/ 711485 h 1422973"/>
                  <a:gd name="connsiteX15" fmla="*/ 109071 w 1422977"/>
                  <a:gd name="connsiteY15" fmla="*/ 911555 h 1422973"/>
                  <a:gd name="connsiteX16" fmla="*/ 92422 w 1422977"/>
                  <a:gd name="connsiteY16" fmla="*/ 1109634 h 1422973"/>
                  <a:gd name="connsiteX17" fmla="*/ 1222907 w 1422977"/>
                  <a:gd name="connsiteY17" fmla="*/ 477476 h 1422973"/>
                  <a:gd name="connsiteX18" fmla="*/ 1264814 w 1422977"/>
                  <a:gd name="connsiteY18" fmla="*/ 355740 h 1422973"/>
                  <a:gd name="connsiteX19" fmla="*/ 1067233 w 1422977"/>
                  <a:gd name="connsiteY19" fmla="*/ 158160 h 1422973"/>
                  <a:gd name="connsiteX20" fmla="*/ 1027674 w 1422977"/>
                  <a:gd name="connsiteY20" fmla="*/ 162073 h 1422973"/>
                  <a:gd name="connsiteX21" fmla="*/ 1027674 w 1422977"/>
                  <a:gd name="connsiteY21" fmla="*/ 158160 h 1422973"/>
                  <a:gd name="connsiteX22" fmla="*/ 943648 w 1422977"/>
                  <a:gd name="connsiteY22" fmla="*/ 17427 h 1422973"/>
                  <a:gd name="connsiteX23" fmla="*/ 838490 w 1422977"/>
                  <a:gd name="connsiteY23" fmla="*/ 3126 h 1422973"/>
                  <a:gd name="connsiteX24" fmla="*/ 782638 w 1422977"/>
                  <a:gd name="connsiteY24" fmla="*/ 73066 h 1422973"/>
                  <a:gd name="connsiteX25" fmla="*/ 782638 w 1422977"/>
                  <a:gd name="connsiteY25" fmla="*/ 1337880 h 1422973"/>
                  <a:gd name="connsiteX26" fmla="*/ 819350 w 1422977"/>
                  <a:gd name="connsiteY26" fmla="*/ 1400633 h 1422973"/>
                  <a:gd name="connsiteX27" fmla="*/ 909069 w 1422977"/>
                  <a:gd name="connsiteY27" fmla="*/ 1422974 h 1422973"/>
                  <a:gd name="connsiteX28" fmla="*/ 1102808 w 1422977"/>
                  <a:gd name="connsiteY28" fmla="*/ 1264810 h 1422973"/>
                  <a:gd name="connsiteX29" fmla="*/ 1106792 w 1422977"/>
                  <a:gd name="connsiteY29" fmla="*/ 1264810 h 1422973"/>
                  <a:gd name="connsiteX30" fmla="*/ 1330626 w 1422977"/>
                  <a:gd name="connsiteY30" fmla="*/ 1109563 h 1422973"/>
                  <a:gd name="connsiteX31" fmla="*/ 1313978 w 1422977"/>
                  <a:gd name="connsiteY31" fmla="*/ 911484 h 1422973"/>
                  <a:gd name="connsiteX32" fmla="*/ 1422978 w 1422977"/>
                  <a:gd name="connsiteY32" fmla="*/ 711485 h 1422973"/>
                  <a:gd name="connsiteX33" fmla="*/ 1222907 w 1422977"/>
                  <a:gd name="connsiteY33" fmla="*/ 477476 h 142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2977" h="1422973">
                    <a:moveTo>
                      <a:pt x="92422" y="1109634"/>
                    </a:moveTo>
                    <a:cubicBezTo>
                      <a:pt x="123159" y="1204404"/>
                      <a:pt x="216577" y="1264881"/>
                      <a:pt x="316257" y="1264881"/>
                    </a:cubicBezTo>
                    <a:lnTo>
                      <a:pt x="320170" y="1264881"/>
                    </a:lnTo>
                    <a:cubicBezTo>
                      <a:pt x="338384" y="1354955"/>
                      <a:pt x="418213" y="1422974"/>
                      <a:pt x="513908" y="1422974"/>
                    </a:cubicBezTo>
                    <a:cubicBezTo>
                      <a:pt x="546423" y="1422974"/>
                      <a:pt x="576804" y="1414791"/>
                      <a:pt x="603698" y="1400704"/>
                    </a:cubicBezTo>
                    <a:cubicBezTo>
                      <a:pt x="626679" y="1388609"/>
                      <a:pt x="640340" y="1363920"/>
                      <a:pt x="640340" y="1337951"/>
                    </a:cubicBezTo>
                    <a:lnTo>
                      <a:pt x="640340" y="73066"/>
                    </a:lnTo>
                    <a:cubicBezTo>
                      <a:pt x="640340" y="39555"/>
                      <a:pt x="617288" y="9743"/>
                      <a:pt x="584488" y="3126"/>
                    </a:cubicBezTo>
                    <a:cubicBezTo>
                      <a:pt x="551973" y="-3490"/>
                      <a:pt x="515758" y="-4"/>
                      <a:pt x="479259" y="17427"/>
                    </a:cubicBezTo>
                    <a:cubicBezTo>
                      <a:pt x="426324" y="42756"/>
                      <a:pt x="395303" y="99320"/>
                      <a:pt x="395303" y="158160"/>
                    </a:cubicBezTo>
                    <a:lnTo>
                      <a:pt x="395303" y="162073"/>
                    </a:lnTo>
                    <a:cubicBezTo>
                      <a:pt x="382639" y="159654"/>
                      <a:pt x="369120" y="158160"/>
                      <a:pt x="355744" y="158160"/>
                    </a:cubicBezTo>
                    <a:cubicBezTo>
                      <a:pt x="246673" y="158160"/>
                      <a:pt x="158164" y="246669"/>
                      <a:pt x="158164" y="355740"/>
                    </a:cubicBezTo>
                    <a:cubicBezTo>
                      <a:pt x="158164" y="401631"/>
                      <a:pt x="173959" y="444250"/>
                      <a:pt x="200071" y="477476"/>
                    </a:cubicBezTo>
                    <a:cubicBezTo>
                      <a:pt x="87015" y="494908"/>
                      <a:pt x="0" y="592880"/>
                      <a:pt x="0" y="711485"/>
                    </a:cubicBezTo>
                    <a:cubicBezTo>
                      <a:pt x="0" y="795298"/>
                      <a:pt x="43472" y="868795"/>
                      <a:pt x="109071" y="911555"/>
                    </a:cubicBezTo>
                    <a:cubicBezTo>
                      <a:pt x="78477" y="966411"/>
                      <a:pt x="68445" y="1035781"/>
                      <a:pt x="92422" y="1109634"/>
                    </a:cubicBezTo>
                    <a:close/>
                    <a:moveTo>
                      <a:pt x="1222907" y="477476"/>
                    </a:moveTo>
                    <a:cubicBezTo>
                      <a:pt x="1249090" y="444250"/>
                      <a:pt x="1264814" y="401631"/>
                      <a:pt x="1264814" y="355740"/>
                    </a:cubicBezTo>
                    <a:cubicBezTo>
                      <a:pt x="1264814" y="246669"/>
                      <a:pt x="1176304" y="158160"/>
                      <a:pt x="1067233" y="158160"/>
                    </a:cubicBezTo>
                    <a:cubicBezTo>
                      <a:pt x="1053857" y="158160"/>
                      <a:pt x="1040339" y="159654"/>
                      <a:pt x="1027674" y="162073"/>
                    </a:cubicBezTo>
                    <a:lnTo>
                      <a:pt x="1027674" y="158160"/>
                    </a:lnTo>
                    <a:cubicBezTo>
                      <a:pt x="1027674" y="99391"/>
                      <a:pt x="996582" y="42756"/>
                      <a:pt x="943648" y="17427"/>
                    </a:cubicBezTo>
                    <a:cubicBezTo>
                      <a:pt x="907219" y="-4"/>
                      <a:pt x="871005" y="-3490"/>
                      <a:pt x="838490" y="3126"/>
                    </a:cubicBezTo>
                    <a:cubicBezTo>
                      <a:pt x="805690" y="9814"/>
                      <a:pt x="782638" y="39626"/>
                      <a:pt x="782638" y="73066"/>
                    </a:cubicBezTo>
                    <a:lnTo>
                      <a:pt x="782638" y="1337880"/>
                    </a:lnTo>
                    <a:cubicBezTo>
                      <a:pt x="782638" y="1363849"/>
                      <a:pt x="796298" y="1388538"/>
                      <a:pt x="819350" y="1400633"/>
                    </a:cubicBezTo>
                    <a:cubicBezTo>
                      <a:pt x="846245" y="1414791"/>
                      <a:pt x="876554" y="1422974"/>
                      <a:pt x="909069" y="1422974"/>
                    </a:cubicBezTo>
                    <a:cubicBezTo>
                      <a:pt x="1004764" y="1422974"/>
                      <a:pt x="1084593" y="1354955"/>
                      <a:pt x="1102808" y="1264810"/>
                    </a:cubicBezTo>
                    <a:lnTo>
                      <a:pt x="1106792" y="1264810"/>
                    </a:lnTo>
                    <a:cubicBezTo>
                      <a:pt x="1206400" y="1264810"/>
                      <a:pt x="1299890" y="1204333"/>
                      <a:pt x="1330626" y="1109563"/>
                    </a:cubicBezTo>
                    <a:cubicBezTo>
                      <a:pt x="1354603" y="1035710"/>
                      <a:pt x="1344572" y="966340"/>
                      <a:pt x="1313978" y="911484"/>
                    </a:cubicBezTo>
                    <a:cubicBezTo>
                      <a:pt x="1379506" y="868795"/>
                      <a:pt x="1422978" y="795298"/>
                      <a:pt x="1422978" y="711485"/>
                    </a:cubicBezTo>
                    <a:cubicBezTo>
                      <a:pt x="1422978" y="592880"/>
                      <a:pt x="1335963" y="494908"/>
                      <a:pt x="1222907" y="477476"/>
                    </a:cubicBezTo>
                    <a:close/>
                  </a:path>
                </a:pathLst>
              </a:custGeom>
              <a:solidFill>
                <a:srgbClr val="CCFCCE"/>
              </a:solidFill>
              <a:ln w="71041" cap="flat">
                <a:noFill/>
                <a:prstDash val="solid"/>
                <a:miter/>
              </a:ln>
            </p:spPr>
            <p:txBody>
              <a:bodyPr rtlCol="0" anchor="ctr"/>
              <a:lstStyle/>
              <a:p>
                <a:endParaRPr lang="zh-CN" altLang="en-US">
                  <a:solidFill>
                    <a:schemeClr val="tx1">
                      <a:lumMod val="85000"/>
                      <a:lumOff val="15000"/>
                    </a:schemeClr>
                  </a:solidFill>
                </a:endParaRPr>
              </a:p>
            </p:txBody>
          </p:sp>
          <p:sp>
            <p:nvSpPr>
              <p:cNvPr id="20" name="矩形 19">
                <a:extLst>
                  <a:ext uri="{FF2B5EF4-FFF2-40B4-BE49-F238E27FC236}">
                    <a16:creationId xmlns:a16="http://schemas.microsoft.com/office/drawing/2014/main" id="{6D5ADC51-1DCD-ED41-0FBC-F0828660AE60}"/>
                  </a:ext>
                </a:extLst>
              </p:cNvPr>
              <p:cNvSpPr/>
              <p:nvPr/>
            </p:nvSpPr>
            <p:spPr>
              <a:xfrm>
                <a:off x="4861210" y="2475342"/>
                <a:ext cx="145472" cy="805296"/>
              </a:xfrm>
              <a:prstGeom prst="rect">
                <a:avLst/>
              </a:prstGeom>
              <a:solidFill>
                <a:srgbClr val="7CF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cxnSp>
          <p:nvCxnSpPr>
            <p:cNvPr id="21" name="直线箭头连接符 20">
              <a:extLst>
                <a:ext uri="{FF2B5EF4-FFF2-40B4-BE49-F238E27FC236}">
                  <a16:creationId xmlns:a16="http://schemas.microsoft.com/office/drawing/2014/main" id="{824B2625-8E6F-6F91-FE6E-71CF6FD5F042}"/>
                </a:ext>
              </a:extLst>
            </p:cNvPr>
            <p:cNvCxnSpPr>
              <a:stCxn id="17" idx="3"/>
            </p:cNvCxnSpPr>
            <p:nvPr/>
          </p:nvCxnSpPr>
          <p:spPr>
            <a:xfrm flipV="1">
              <a:off x="1404146" y="2304328"/>
              <a:ext cx="1160937" cy="1"/>
            </a:xfrm>
            <a:prstGeom prst="straightConnector1">
              <a:avLst/>
            </a:prstGeom>
            <a:ln w="19050">
              <a:solidFill>
                <a:srgbClr val="7CF581"/>
              </a:solidFill>
              <a:tailEnd type="arrow"/>
            </a:ln>
          </p:spPr>
          <p:style>
            <a:lnRef idx="1">
              <a:schemeClr val="accent1"/>
            </a:lnRef>
            <a:fillRef idx="0">
              <a:schemeClr val="accent1"/>
            </a:fillRef>
            <a:effectRef idx="0">
              <a:schemeClr val="accent1"/>
            </a:effectRef>
            <a:fontRef idx="minor">
              <a:schemeClr val="tx1"/>
            </a:fontRef>
          </p:style>
        </p:cxnSp>
        <p:sp>
          <p:nvSpPr>
            <p:cNvPr id="22" name="圆角矩形 21">
              <a:extLst>
                <a:ext uri="{FF2B5EF4-FFF2-40B4-BE49-F238E27FC236}">
                  <a16:creationId xmlns:a16="http://schemas.microsoft.com/office/drawing/2014/main" id="{A3F6EF1F-1315-A2C6-F24C-F13ED9ED02F1}"/>
                </a:ext>
              </a:extLst>
            </p:cNvPr>
            <p:cNvSpPr/>
            <p:nvPr/>
          </p:nvSpPr>
          <p:spPr>
            <a:xfrm>
              <a:off x="585241" y="2851229"/>
              <a:ext cx="2942851" cy="721678"/>
            </a:xfrm>
            <a:prstGeom prst="roundRect">
              <a:avLst>
                <a:gd name="adj" fmla="val 12256"/>
              </a:avLst>
            </a:prstGeom>
            <a:noFill/>
            <a:ln w="19050">
              <a:solidFill>
                <a:srgbClr val="00E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pic>
          <p:nvPicPr>
            <p:cNvPr id="23" name="图形 22">
              <a:extLst>
                <a:ext uri="{FF2B5EF4-FFF2-40B4-BE49-F238E27FC236}">
                  <a16:creationId xmlns:a16="http://schemas.microsoft.com/office/drawing/2014/main" id="{0B526E4C-7874-8122-AEE7-72BAD5E0B0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796" y="2938907"/>
              <a:ext cx="616351" cy="546901"/>
            </a:xfrm>
            <a:prstGeom prst="rect">
              <a:avLst/>
            </a:prstGeom>
          </p:spPr>
        </p:pic>
        <p:grpSp>
          <p:nvGrpSpPr>
            <p:cNvPr id="24" name="组合 23">
              <a:extLst>
                <a:ext uri="{FF2B5EF4-FFF2-40B4-BE49-F238E27FC236}">
                  <a16:creationId xmlns:a16="http://schemas.microsoft.com/office/drawing/2014/main" id="{AAC0B973-12F5-516A-011E-F44DFEB04D66}"/>
                </a:ext>
              </a:extLst>
            </p:cNvPr>
            <p:cNvGrpSpPr/>
            <p:nvPr/>
          </p:nvGrpSpPr>
          <p:grpSpPr>
            <a:xfrm>
              <a:off x="2679295" y="2972677"/>
              <a:ext cx="513133" cy="513131"/>
              <a:chOff x="4222458" y="2166504"/>
              <a:chExt cx="1422977" cy="1422973"/>
            </a:xfrm>
          </p:grpSpPr>
          <p:sp>
            <p:nvSpPr>
              <p:cNvPr id="25" name="图形 11">
                <a:extLst>
                  <a:ext uri="{FF2B5EF4-FFF2-40B4-BE49-F238E27FC236}">
                    <a16:creationId xmlns:a16="http://schemas.microsoft.com/office/drawing/2014/main" id="{C6326E55-4D54-2808-0C2A-878D264686B3}"/>
                  </a:ext>
                </a:extLst>
              </p:cNvPr>
              <p:cNvSpPr/>
              <p:nvPr/>
            </p:nvSpPr>
            <p:spPr>
              <a:xfrm>
                <a:off x="4222458" y="2166504"/>
                <a:ext cx="1422977" cy="1422973"/>
              </a:xfrm>
              <a:custGeom>
                <a:avLst/>
                <a:gdLst>
                  <a:gd name="connsiteX0" fmla="*/ 92422 w 1422977"/>
                  <a:gd name="connsiteY0" fmla="*/ 1109634 h 1422973"/>
                  <a:gd name="connsiteX1" fmla="*/ 316257 w 1422977"/>
                  <a:gd name="connsiteY1" fmla="*/ 1264881 h 1422973"/>
                  <a:gd name="connsiteX2" fmla="*/ 320170 w 1422977"/>
                  <a:gd name="connsiteY2" fmla="*/ 1264881 h 1422973"/>
                  <a:gd name="connsiteX3" fmla="*/ 513908 w 1422977"/>
                  <a:gd name="connsiteY3" fmla="*/ 1422974 h 1422973"/>
                  <a:gd name="connsiteX4" fmla="*/ 603698 w 1422977"/>
                  <a:gd name="connsiteY4" fmla="*/ 1400704 h 1422973"/>
                  <a:gd name="connsiteX5" fmla="*/ 640340 w 1422977"/>
                  <a:gd name="connsiteY5" fmla="*/ 1337951 h 1422973"/>
                  <a:gd name="connsiteX6" fmla="*/ 640340 w 1422977"/>
                  <a:gd name="connsiteY6" fmla="*/ 73066 h 1422973"/>
                  <a:gd name="connsiteX7" fmla="*/ 584488 w 1422977"/>
                  <a:gd name="connsiteY7" fmla="*/ 3126 h 1422973"/>
                  <a:gd name="connsiteX8" fmla="*/ 479259 w 1422977"/>
                  <a:gd name="connsiteY8" fmla="*/ 17427 h 1422973"/>
                  <a:gd name="connsiteX9" fmla="*/ 395303 w 1422977"/>
                  <a:gd name="connsiteY9" fmla="*/ 158160 h 1422973"/>
                  <a:gd name="connsiteX10" fmla="*/ 395303 w 1422977"/>
                  <a:gd name="connsiteY10" fmla="*/ 162073 h 1422973"/>
                  <a:gd name="connsiteX11" fmla="*/ 355744 w 1422977"/>
                  <a:gd name="connsiteY11" fmla="*/ 158160 h 1422973"/>
                  <a:gd name="connsiteX12" fmla="*/ 158164 w 1422977"/>
                  <a:gd name="connsiteY12" fmla="*/ 355740 h 1422973"/>
                  <a:gd name="connsiteX13" fmla="*/ 200071 w 1422977"/>
                  <a:gd name="connsiteY13" fmla="*/ 477476 h 1422973"/>
                  <a:gd name="connsiteX14" fmla="*/ 0 w 1422977"/>
                  <a:gd name="connsiteY14" fmla="*/ 711485 h 1422973"/>
                  <a:gd name="connsiteX15" fmla="*/ 109071 w 1422977"/>
                  <a:gd name="connsiteY15" fmla="*/ 911555 h 1422973"/>
                  <a:gd name="connsiteX16" fmla="*/ 92422 w 1422977"/>
                  <a:gd name="connsiteY16" fmla="*/ 1109634 h 1422973"/>
                  <a:gd name="connsiteX17" fmla="*/ 1222907 w 1422977"/>
                  <a:gd name="connsiteY17" fmla="*/ 477476 h 1422973"/>
                  <a:gd name="connsiteX18" fmla="*/ 1264814 w 1422977"/>
                  <a:gd name="connsiteY18" fmla="*/ 355740 h 1422973"/>
                  <a:gd name="connsiteX19" fmla="*/ 1067233 w 1422977"/>
                  <a:gd name="connsiteY19" fmla="*/ 158160 h 1422973"/>
                  <a:gd name="connsiteX20" fmla="*/ 1027674 w 1422977"/>
                  <a:gd name="connsiteY20" fmla="*/ 162073 h 1422973"/>
                  <a:gd name="connsiteX21" fmla="*/ 1027674 w 1422977"/>
                  <a:gd name="connsiteY21" fmla="*/ 158160 h 1422973"/>
                  <a:gd name="connsiteX22" fmla="*/ 943648 w 1422977"/>
                  <a:gd name="connsiteY22" fmla="*/ 17427 h 1422973"/>
                  <a:gd name="connsiteX23" fmla="*/ 838490 w 1422977"/>
                  <a:gd name="connsiteY23" fmla="*/ 3126 h 1422973"/>
                  <a:gd name="connsiteX24" fmla="*/ 782638 w 1422977"/>
                  <a:gd name="connsiteY24" fmla="*/ 73066 h 1422973"/>
                  <a:gd name="connsiteX25" fmla="*/ 782638 w 1422977"/>
                  <a:gd name="connsiteY25" fmla="*/ 1337880 h 1422973"/>
                  <a:gd name="connsiteX26" fmla="*/ 819350 w 1422977"/>
                  <a:gd name="connsiteY26" fmla="*/ 1400633 h 1422973"/>
                  <a:gd name="connsiteX27" fmla="*/ 909069 w 1422977"/>
                  <a:gd name="connsiteY27" fmla="*/ 1422974 h 1422973"/>
                  <a:gd name="connsiteX28" fmla="*/ 1102808 w 1422977"/>
                  <a:gd name="connsiteY28" fmla="*/ 1264810 h 1422973"/>
                  <a:gd name="connsiteX29" fmla="*/ 1106792 w 1422977"/>
                  <a:gd name="connsiteY29" fmla="*/ 1264810 h 1422973"/>
                  <a:gd name="connsiteX30" fmla="*/ 1330626 w 1422977"/>
                  <a:gd name="connsiteY30" fmla="*/ 1109563 h 1422973"/>
                  <a:gd name="connsiteX31" fmla="*/ 1313978 w 1422977"/>
                  <a:gd name="connsiteY31" fmla="*/ 911484 h 1422973"/>
                  <a:gd name="connsiteX32" fmla="*/ 1422978 w 1422977"/>
                  <a:gd name="connsiteY32" fmla="*/ 711485 h 1422973"/>
                  <a:gd name="connsiteX33" fmla="*/ 1222907 w 1422977"/>
                  <a:gd name="connsiteY33" fmla="*/ 477476 h 142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2977" h="1422973">
                    <a:moveTo>
                      <a:pt x="92422" y="1109634"/>
                    </a:moveTo>
                    <a:cubicBezTo>
                      <a:pt x="123159" y="1204404"/>
                      <a:pt x="216577" y="1264881"/>
                      <a:pt x="316257" y="1264881"/>
                    </a:cubicBezTo>
                    <a:lnTo>
                      <a:pt x="320170" y="1264881"/>
                    </a:lnTo>
                    <a:cubicBezTo>
                      <a:pt x="338384" y="1354955"/>
                      <a:pt x="418213" y="1422974"/>
                      <a:pt x="513908" y="1422974"/>
                    </a:cubicBezTo>
                    <a:cubicBezTo>
                      <a:pt x="546423" y="1422974"/>
                      <a:pt x="576804" y="1414791"/>
                      <a:pt x="603698" y="1400704"/>
                    </a:cubicBezTo>
                    <a:cubicBezTo>
                      <a:pt x="626679" y="1388609"/>
                      <a:pt x="640340" y="1363920"/>
                      <a:pt x="640340" y="1337951"/>
                    </a:cubicBezTo>
                    <a:lnTo>
                      <a:pt x="640340" y="73066"/>
                    </a:lnTo>
                    <a:cubicBezTo>
                      <a:pt x="640340" y="39555"/>
                      <a:pt x="617288" y="9743"/>
                      <a:pt x="584488" y="3126"/>
                    </a:cubicBezTo>
                    <a:cubicBezTo>
                      <a:pt x="551973" y="-3490"/>
                      <a:pt x="515758" y="-4"/>
                      <a:pt x="479259" y="17427"/>
                    </a:cubicBezTo>
                    <a:cubicBezTo>
                      <a:pt x="426324" y="42756"/>
                      <a:pt x="395303" y="99320"/>
                      <a:pt x="395303" y="158160"/>
                    </a:cubicBezTo>
                    <a:lnTo>
                      <a:pt x="395303" y="162073"/>
                    </a:lnTo>
                    <a:cubicBezTo>
                      <a:pt x="382639" y="159654"/>
                      <a:pt x="369120" y="158160"/>
                      <a:pt x="355744" y="158160"/>
                    </a:cubicBezTo>
                    <a:cubicBezTo>
                      <a:pt x="246673" y="158160"/>
                      <a:pt x="158164" y="246669"/>
                      <a:pt x="158164" y="355740"/>
                    </a:cubicBezTo>
                    <a:cubicBezTo>
                      <a:pt x="158164" y="401631"/>
                      <a:pt x="173959" y="444250"/>
                      <a:pt x="200071" y="477476"/>
                    </a:cubicBezTo>
                    <a:cubicBezTo>
                      <a:pt x="87015" y="494908"/>
                      <a:pt x="0" y="592880"/>
                      <a:pt x="0" y="711485"/>
                    </a:cubicBezTo>
                    <a:cubicBezTo>
                      <a:pt x="0" y="795298"/>
                      <a:pt x="43472" y="868795"/>
                      <a:pt x="109071" y="911555"/>
                    </a:cubicBezTo>
                    <a:cubicBezTo>
                      <a:pt x="78477" y="966411"/>
                      <a:pt x="68445" y="1035781"/>
                      <a:pt x="92422" y="1109634"/>
                    </a:cubicBezTo>
                    <a:close/>
                    <a:moveTo>
                      <a:pt x="1222907" y="477476"/>
                    </a:moveTo>
                    <a:cubicBezTo>
                      <a:pt x="1249090" y="444250"/>
                      <a:pt x="1264814" y="401631"/>
                      <a:pt x="1264814" y="355740"/>
                    </a:cubicBezTo>
                    <a:cubicBezTo>
                      <a:pt x="1264814" y="246669"/>
                      <a:pt x="1176304" y="158160"/>
                      <a:pt x="1067233" y="158160"/>
                    </a:cubicBezTo>
                    <a:cubicBezTo>
                      <a:pt x="1053857" y="158160"/>
                      <a:pt x="1040339" y="159654"/>
                      <a:pt x="1027674" y="162073"/>
                    </a:cubicBezTo>
                    <a:lnTo>
                      <a:pt x="1027674" y="158160"/>
                    </a:lnTo>
                    <a:cubicBezTo>
                      <a:pt x="1027674" y="99391"/>
                      <a:pt x="996582" y="42756"/>
                      <a:pt x="943648" y="17427"/>
                    </a:cubicBezTo>
                    <a:cubicBezTo>
                      <a:pt x="907219" y="-4"/>
                      <a:pt x="871005" y="-3490"/>
                      <a:pt x="838490" y="3126"/>
                    </a:cubicBezTo>
                    <a:cubicBezTo>
                      <a:pt x="805690" y="9814"/>
                      <a:pt x="782638" y="39626"/>
                      <a:pt x="782638" y="73066"/>
                    </a:cubicBezTo>
                    <a:lnTo>
                      <a:pt x="782638" y="1337880"/>
                    </a:lnTo>
                    <a:cubicBezTo>
                      <a:pt x="782638" y="1363849"/>
                      <a:pt x="796298" y="1388538"/>
                      <a:pt x="819350" y="1400633"/>
                    </a:cubicBezTo>
                    <a:cubicBezTo>
                      <a:pt x="846245" y="1414791"/>
                      <a:pt x="876554" y="1422974"/>
                      <a:pt x="909069" y="1422974"/>
                    </a:cubicBezTo>
                    <a:cubicBezTo>
                      <a:pt x="1004764" y="1422974"/>
                      <a:pt x="1084593" y="1354955"/>
                      <a:pt x="1102808" y="1264810"/>
                    </a:cubicBezTo>
                    <a:lnTo>
                      <a:pt x="1106792" y="1264810"/>
                    </a:lnTo>
                    <a:cubicBezTo>
                      <a:pt x="1206400" y="1264810"/>
                      <a:pt x="1299890" y="1204333"/>
                      <a:pt x="1330626" y="1109563"/>
                    </a:cubicBezTo>
                    <a:cubicBezTo>
                      <a:pt x="1354603" y="1035710"/>
                      <a:pt x="1344572" y="966340"/>
                      <a:pt x="1313978" y="911484"/>
                    </a:cubicBezTo>
                    <a:cubicBezTo>
                      <a:pt x="1379506" y="868795"/>
                      <a:pt x="1422978" y="795298"/>
                      <a:pt x="1422978" y="711485"/>
                    </a:cubicBezTo>
                    <a:cubicBezTo>
                      <a:pt x="1422978" y="592880"/>
                      <a:pt x="1335963" y="494908"/>
                      <a:pt x="1222907" y="477476"/>
                    </a:cubicBezTo>
                    <a:close/>
                  </a:path>
                </a:pathLst>
              </a:custGeom>
              <a:solidFill>
                <a:srgbClr val="99F7FF"/>
              </a:solidFill>
              <a:ln w="71041" cap="flat">
                <a:noFill/>
                <a:prstDash val="solid"/>
                <a:miter/>
              </a:ln>
            </p:spPr>
            <p:txBody>
              <a:bodyPr rtlCol="0" anchor="ctr"/>
              <a:lstStyle/>
              <a:p>
                <a:endParaRPr lang="zh-CN" altLang="en-US">
                  <a:solidFill>
                    <a:schemeClr val="tx1">
                      <a:lumMod val="85000"/>
                      <a:lumOff val="15000"/>
                    </a:schemeClr>
                  </a:solidFill>
                </a:endParaRPr>
              </a:p>
            </p:txBody>
          </p:sp>
          <p:sp>
            <p:nvSpPr>
              <p:cNvPr id="26" name="矩形 25">
                <a:extLst>
                  <a:ext uri="{FF2B5EF4-FFF2-40B4-BE49-F238E27FC236}">
                    <a16:creationId xmlns:a16="http://schemas.microsoft.com/office/drawing/2014/main" id="{94BCC867-5152-B2F2-D02A-334FAFD70B01}"/>
                  </a:ext>
                </a:extLst>
              </p:cNvPr>
              <p:cNvSpPr/>
              <p:nvPr/>
            </p:nvSpPr>
            <p:spPr>
              <a:xfrm>
                <a:off x="4861210" y="2475342"/>
                <a:ext cx="145472" cy="805296"/>
              </a:xfrm>
              <a:prstGeom prst="rect">
                <a:avLst/>
              </a:prstGeom>
              <a:solidFill>
                <a:srgbClr val="00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cxnSp>
          <p:nvCxnSpPr>
            <p:cNvPr id="27" name="直线箭头连接符 26">
              <a:extLst>
                <a:ext uri="{FF2B5EF4-FFF2-40B4-BE49-F238E27FC236}">
                  <a16:creationId xmlns:a16="http://schemas.microsoft.com/office/drawing/2014/main" id="{58B5B895-E3EA-EBAE-5542-F7E1FD447223}"/>
                </a:ext>
              </a:extLst>
            </p:cNvPr>
            <p:cNvCxnSpPr>
              <a:stCxn id="23" idx="3"/>
            </p:cNvCxnSpPr>
            <p:nvPr/>
          </p:nvCxnSpPr>
          <p:spPr>
            <a:xfrm flipV="1">
              <a:off x="1404146" y="3212357"/>
              <a:ext cx="1160937" cy="1"/>
            </a:xfrm>
            <a:prstGeom prst="straightConnector1">
              <a:avLst/>
            </a:prstGeom>
            <a:ln w="19050">
              <a:solidFill>
                <a:srgbClr val="00E9FF"/>
              </a:solidFill>
              <a:tailEnd type="arrow"/>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C0C296F2-6D4C-31E8-DE0E-EEBC90F9A592}"/>
                </a:ext>
              </a:extLst>
            </p:cNvPr>
            <p:cNvSpPr/>
            <p:nvPr/>
          </p:nvSpPr>
          <p:spPr>
            <a:xfrm>
              <a:off x="585241" y="3759258"/>
              <a:ext cx="2942851" cy="721678"/>
            </a:xfrm>
            <a:prstGeom prst="roundRect">
              <a:avLst>
                <a:gd name="adj" fmla="val 12256"/>
              </a:avLst>
            </a:prstGeom>
            <a:noFill/>
            <a:ln w="19050">
              <a:solidFill>
                <a:srgbClr val="FF3A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pic>
          <p:nvPicPr>
            <p:cNvPr id="29" name="图形 28">
              <a:extLst>
                <a:ext uri="{FF2B5EF4-FFF2-40B4-BE49-F238E27FC236}">
                  <a16:creationId xmlns:a16="http://schemas.microsoft.com/office/drawing/2014/main" id="{F1210564-E410-15A3-0C11-B906858511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7796" y="3846936"/>
              <a:ext cx="616351" cy="546901"/>
            </a:xfrm>
            <a:prstGeom prst="rect">
              <a:avLst/>
            </a:prstGeom>
          </p:spPr>
        </p:pic>
        <p:grpSp>
          <p:nvGrpSpPr>
            <p:cNvPr id="30" name="组合 29">
              <a:extLst>
                <a:ext uri="{FF2B5EF4-FFF2-40B4-BE49-F238E27FC236}">
                  <a16:creationId xmlns:a16="http://schemas.microsoft.com/office/drawing/2014/main" id="{FB8EE202-D627-7384-93E3-DEEB074CB269}"/>
                </a:ext>
              </a:extLst>
            </p:cNvPr>
            <p:cNvGrpSpPr/>
            <p:nvPr/>
          </p:nvGrpSpPr>
          <p:grpSpPr>
            <a:xfrm>
              <a:off x="2679295" y="3880706"/>
              <a:ext cx="513133" cy="513131"/>
              <a:chOff x="4222458" y="2166504"/>
              <a:chExt cx="1422977" cy="1422973"/>
            </a:xfrm>
          </p:grpSpPr>
          <p:sp>
            <p:nvSpPr>
              <p:cNvPr id="31" name="图形 11">
                <a:extLst>
                  <a:ext uri="{FF2B5EF4-FFF2-40B4-BE49-F238E27FC236}">
                    <a16:creationId xmlns:a16="http://schemas.microsoft.com/office/drawing/2014/main" id="{80949C21-24B6-3B4F-24FB-23F8F902F64B}"/>
                  </a:ext>
                </a:extLst>
              </p:cNvPr>
              <p:cNvSpPr/>
              <p:nvPr/>
            </p:nvSpPr>
            <p:spPr>
              <a:xfrm>
                <a:off x="4222458" y="2166504"/>
                <a:ext cx="1422977" cy="1422973"/>
              </a:xfrm>
              <a:custGeom>
                <a:avLst/>
                <a:gdLst>
                  <a:gd name="connsiteX0" fmla="*/ 92422 w 1422977"/>
                  <a:gd name="connsiteY0" fmla="*/ 1109634 h 1422973"/>
                  <a:gd name="connsiteX1" fmla="*/ 316257 w 1422977"/>
                  <a:gd name="connsiteY1" fmla="*/ 1264881 h 1422973"/>
                  <a:gd name="connsiteX2" fmla="*/ 320170 w 1422977"/>
                  <a:gd name="connsiteY2" fmla="*/ 1264881 h 1422973"/>
                  <a:gd name="connsiteX3" fmla="*/ 513908 w 1422977"/>
                  <a:gd name="connsiteY3" fmla="*/ 1422974 h 1422973"/>
                  <a:gd name="connsiteX4" fmla="*/ 603698 w 1422977"/>
                  <a:gd name="connsiteY4" fmla="*/ 1400704 h 1422973"/>
                  <a:gd name="connsiteX5" fmla="*/ 640340 w 1422977"/>
                  <a:gd name="connsiteY5" fmla="*/ 1337951 h 1422973"/>
                  <a:gd name="connsiteX6" fmla="*/ 640340 w 1422977"/>
                  <a:gd name="connsiteY6" fmla="*/ 73066 h 1422973"/>
                  <a:gd name="connsiteX7" fmla="*/ 584488 w 1422977"/>
                  <a:gd name="connsiteY7" fmla="*/ 3126 h 1422973"/>
                  <a:gd name="connsiteX8" fmla="*/ 479259 w 1422977"/>
                  <a:gd name="connsiteY8" fmla="*/ 17427 h 1422973"/>
                  <a:gd name="connsiteX9" fmla="*/ 395303 w 1422977"/>
                  <a:gd name="connsiteY9" fmla="*/ 158160 h 1422973"/>
                  <a:gd name="connsiteX10" fmla="*/ 395303 w 1422977"/>
                  <a:gd name="connsiteY10" fmla="*/ 162073 h 1422973"/>
                  <a:gd name="connsiteX11" fmla="*/ 355744 w 1422977"/>
                  <a:gd name="connsiteY11" fmla="*/ 158160 h 1422973"/>
                  <a:gd name="connsiteX12" fmla="*/ 158164 w 1422977"/>
                  <a:gd name="connsiteY12" fmla="*/ 355740 h 1422973"/>
                  <a:gd name="connsiteX13" fmla="*/ 200071 w 1422977"/>
                  <a:gd name="connsiteY13" fmla="*/ 477476 h 1422973"/>
                  <a:gd name="connsiteX14" fmla="*/ 0 w 1422977"/>
                  <a:gd name="connsiteY14" fmla="*/ 711485 h 1422973"/>
                  <a:gd name="connsiteX15" fmla="*/ 109071 w 1422977"/>
                  <a:gd name="connsiteY15" fmla="*/ 911555 h 1422973"/>
                  <a:gd name="connsiteX16" fmla="*/ 92422 w 1422977"/>
                  <a:gd name="connsiteY16" fmla="*/ 1109634 h 1422973"/>
                  <a:gd name="connsiteX17" fmla="*/ 1222907 w 1422977"/>
                  <a:gd name="connsiteY17" fmla="*/ 477476 h 1422973"/>
                  <a:gd name="connsiteX18" fmla="*/ 1264814 w 1422977"/>
                  <a:gd name="connsiteY18" fmla="*/ 355740 h 1422973"/>
                  <a:gd name="connsiteX19" fmla="*/ 1067233 w 1422977"/>
                  <a:gd name="connsiteY19" fmla="*/ 158160 h 1422973"/>
                  <a:gd name="connsiteX20" fmla="*/ 1027674 w 1422977"/>
                  <a:gd name="connsiteY20" fmla="*/ 162073 h 1422973"/>
                  <a:gd name="connsiteX21" fmla="*/ 1027674 w 1422977"/>
                  <a:gd name="connsiteY21" fmla="*/ 158160 h 1422973"/>
                  <a:gd name="connsiteX22" fmla="*/ 943648 w 1422977"/>
                  <a:gd name="connsiteY22" fmla="*/ 17427 h 1422973"/>
                  <a:gd name="connsiteX23" fmla="*/ 838490 w 1422977"/>
                  <a:gd name="connsiteY23" fmla="*/ 3126 h 1422973"/>
                  <a:gd name="connsiteX24" fmla="*/ 782638 w 1422977"/>
                  <a:gd name="connsiteY24" fmla="*/ 73066 h 1422973"/>
                  <a:gd name="connsiteX25" fmla="*/ 782638 w 1422977"/>
                  <a:gd name="connsiteY25" fmla="*/ 1337880 h 1422973"/>
                  <a:gd name="connsiteX26" fmla="*/ 819350 w 1422977"/>
                  <a:gd name="connsiteY26" fmla="*/ 1400633 h 1422973"/>
                  <a:gd name="connsiteX27" fmla="*/ 909069 w 1422977"/>
                  <a:gd name="connsiteY27" fmla="*/ 1422974 h 1422973"/>
                  <a:gd name="connsiteX28" fmla="*/ 1102808 w 1422977"/>
                  <a:gd name="connsiteY28" fmla="*/ 1264810 h 1422973"/>
                  <a:gd name="connsiteX29" fmla="*/ 1106792 w 1422977"/>
                  <a:gd name="connsiteY29" fmla="*/ 1264810 h 1422973"/>
                  <a:gd name="connsiteX30" fmla="*/ 1330626 w 1422977"/>
                  <a:gd name="connsiteY30" fmla="*/ 1109563 h 1422973"/>
                  <a:gd name="connsiteX31" fmla="*/ 1313978 w 1422977"/>
                  <a:gd name="connsiteY31" fmla="*/ 911484 h 1422973"/>
                  <a:gd name="connsiteX32" fmla="*/ 1422978 w 1422977"/>
                  <a:gd name="connsiteY32" fmla="*/ 711485 h 1422973"/>
                  <a:gd name="connsiteX33" fmla="*/ 1222907 w 1422977"/>
                  <a:gd name="connsiteY33" fmla="*/ 477476 h 142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2977" h="1422973">
                    <a:moveTo>
                      <a:pt x="92422" y="1109634"/>
                    </a:moveTo>
                    <a:cubicBezTo>
                      <a:pt x="123159" y="1204404"/>
                      <a:pt x="216577" y="1264881"/>
                      <a:pt x="316257" y="1264881"/>
                    </a:cubicBezTo>
                    <a:lnTo>
                      <a:pt x="320170" y="1264881"/>
                    </a:lnTo>
                    <a:cubicBezTo>
                      <a:pt x="338384" y="1354955"/>
                      <a:pt x="418213" y="1422974"/>
                      <a:pt x="513908" y="1422974"/>
                    </a:cubicBezTo>
                    <a:cubicBezTo>
                      <a:pt x="546423" y="1422974"/>
                      <a:pt x="576804" y="1414791"/>
                      <a:pt x="603698" y="1400704"/>
                    </a:cubicBezTo>
                    <a:cubicBezTo>
                      <a:pt x="626679" y="1388609"/>
                      <a:pt x="640340" y="1363920"/>
                      <a:pt x="640340" y="1337951"/>
                    </a:cubicBezTo>
                    <a:lnTo>
                      <a:pt x="640340" y="73066"/>
                    </a:lnTo>
                    <a:cubicBezTo>
                      <a:pt x="640340" y="39555"/>
                      <a:pt x="617288" y="9743"/>
                      <a:pt x="584488" y="3126"/>
                    </a:cubicBezTo>
                    <a:cubicBezTo>
                      <a:pt x="551973" y="-3490"/>
                      <a:pt x="515758" y="-4"/>
                      <a:pt x="479259" y="17427"/>
                    </a:cubicBezTo>
                    <a:cubicBezTo>
                      <a:pt x="426324" y="42756"/>
                      <a:pt x="395303" y="99320"/>
                      <a:pt x="395303" y="158160"/>
                    </a:cubicBezTo>
                    <a:lnTo>
                      <a:pt x="395303" y="162073"/>
                    </a:lnTo>
                    <a:cubicBezTo>
                      <a:pt x="382639" y="159654"/>
                      <a:pt x="369120" y="158160"/>
                      <a:pt x="355744" y="158160"/>
                    </a:cubicBezTo>
                    <a:cubicBezTo>
                      <a:pt x="246673" y="158160"/>
                      <a:pt x="158164" y="246669"/>
                      <a:pt x="158164" y="355740"/>
                    </a:cubicBezTo>
                    <a:cubicBezTo>
                      <a:pt x="158164" y="401631"/>
                      <a:pt x="173959" y="444250"/>
                      <a:pt x="200071" y="477476"/>
                    </a:cubicBezTo>
                    <a:cubicBezTo>
                      <a:pt x="87015" y="494908"/>
                      <a:pt x="0" y="592880"/>
                      <a:pt x="0" y="711485"/>
                    </a:cubicBezTo>
                    <a:cubicBezTo>
                      <a:pt x="0" y="795298"/>
                      <a:pt x="43472" y="868795"/>
                      <a:pt x="109071" y="911555"/>
                    </a:cubicBezTo>
                    <a:cubicBezTo>
                      <a:pt x="78477" y="966411"/>
                      <a:pt x="68445" y="1035781"/>
                      <a:pt x="92422" y="1109634"/>
                    </a:cubicBezTo>
                    <a:close/>
                    <a:moveTo>
                      <a:pt x="1222907" y="477476"/>
                    </a:moveTo>
                    <a:cubicBezTo>
                      <a:pt x="1249090" y="444250"/>
                      <a:pt x="1264814" y="401631"/>
                      <a:pt x="1264814" y="355740"/>
                    </a:cubicBezTo>
                    <a:cubicBezTo>
                      <a:pt x="1264814" y="246669"/>
                      <a:pt x="1176304" y="158160"/>
                      <a:pt x="1067233" y="158160"/>
                    </a:cubicBezTo>
                    <a:cubicBezTo>
                      <a:pt x="1053857" y="158160"/>
                      <a:pt x="1040339" y="159654"/>
                      <a:pt x="1027674" y="162073"/>
                    </a:cubicBezTo>
                    <a:lnTo>
                      <a:pt x="1027674" y="158160"/>
                    </a:lnTo>
                    <a:cubicBezTo>
                      <a:pt x="1027674" y="99391"/>
                      <a:pt x="996582" y="42756"/>
                      <a:pt x="943648" y="17427"/>
                    </a:cubicBezTo>
                    <a:cubicBezTo>
                      <a:pt x="907219" y="-4"/>
                      <a:pt x="871005" y="-3490"/>
                      <a:pt x="838490" y="3126"/>
                    </a:cubicBezTo>
                    <a:cubicBezTo>
                      <a:pt x="805690" y="9814"/>
                      <a:pt x="782638" y="39626"/>
                      <a:pt x="782638" y="73066"/>
                    </a:cubicBezTo>
                    <a:lnTo>
                      <a:pt x="782638" y="1337880"/>
                    </a:lnTo>
                    <a:cubicBezTo>
                      <a:pt x="782638" y="1363849"/>
                      <a:pt x="796298" y="1388538"/>
                      <a:pt x="819350" y="1400633"/>
                    </a:cubicBezTo>
                    <a:cubicBezTo>
                      <a:pt x="846245" y="1414791"/>
                      <a:pt x="876554" y="1422974"/>
                      <a:pt x="909069" y="1422974"/>
                    </a:cubicBezTo>
                    <a:cubicBezTo>
                      <a:pt x="1004764" y="1422974"/>
                      <a:pt x="1084593" y="1354955"/>
                      <a:pt x="1102808" y="1264810"/>
                    </a:cubicBezTo>
                    <a:lnTo>
                      <a:pt x="1106792" y="1264810"/>
                    </a:lnTo>
                    <a:cubicBezTo>
                      <a:pt x="1206400" y="1264810"/>
                      <a:pt x="1299890" y="1204333"/>
                      <a:pt x="1330626" y="1109563"/>
                    </a:cubicBezTo>
                    <a:cubicBezTo>
                      <a:pt x="1354603" y="1035710"/>
                      <a:pt x="1344572" y="966340"/>
                      <a:pt x="1313978" y="911484"/>
                    </a:cubicBezTo>
                    <a:cubicBezTo>
                      <a:pt x="1379506" y="868795"/>
                      <a:pt x="1422978" y="795298"/>
                      <a:pt x="1422978" y="711485"/>
                    </a:cubicBezTo>
                    <a:cubicBezTo>
                      <a:pt x="1422978" y="592880"/>
                      <a:pt x="1335963" y="494908"/>
                      <a:pt x="1222907" y="477476"/>
                    </a:cubicBezTo>
                    <a:close/>
                  </a:path>
                </a:pathLst>
              </a:custGeom>
              <a:solidFill>
                <a:srgbClr val="FFB1DF"/>
              </a:solidFill>
              <a:ln w="71041" cap="flat">
                <a:noFill/>
                <a:prstDash val="solid"/>
                <a:miter/>
              </a:ln>
            </p:spPr>
            <p:txBody>
              <a:bodyPr rtlCol="0" anchor="ctr"/>
              <a:lstStyle/>
              <a:p>
                <a:endParaRPr lang="zh-CN" altLang="en-US">
                  <a:solidFill>
                    <a:schemeClr val="tx1">
                      <a:lumMod val="85000"/>
                      <a:lumOff val="15000"/>
                    </a:schemeClr>
                  </a:solidFill>
                </a:endParaRPr>
              </a:p>
            </p:txBody>
          </p:sp>
          <p:sp>
            <p:nvSpPr>
              <p:cNvPr id="32" name="矩形 31">
                <a:extLst>
                  <a:ext uri="{FF2B5EF4-FFF2-40B4-BE49-F238E27FC236}">
                    <a16:creationId xmlns:a16="http://schemas.microsoft.com/office/drawing/2014/main" id="{7AE9EC16-2AE5-ED8D-D017-5A9B57768C74}"/>
                  </a:ext>
                </a:extLst>
              </p:cNvPr>
              <p:cNvSpPr/>
              <p:nvPr/>
            </p:nvSpPr>
            <p:spPr>
              <a:xfrm>
                <a:off x="4861210" y="2475342"/>
                <a:ext cx="145472" cy="805296"/>
              </a:xfrm>
              <a:prstGeom prst="rect">
                <a:avLst/>
              </a:prstGeom>
              <a:solidFill>
                <a:srgbClr val="FF3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cxnSp>
          <p:nvCxnSpPr>
            <p:cNvPr id="33" name="直线箭头连接符 32">
              <a:extLst>
                <a:ext uri="{FF2B5EF4-FFF2-40B4-BE49-F238E27FC236}">
                  <a16:creationId xmlns:a16="http://schemas.microsoft.com/office/drawing/2014/main" id="{8B97B056-6E11-69CC-1D5A-BCE1D7EF8242}"/>
                </a:ext>
              </a:extLst>
            </p:cNvPr>
            <p:cNvCxnSpPr>
              <a:stCxn id="29" idx="3"/>
            </p:cNvCxnSpPr>
            <p:nvPr/>
          </p:nvCxnSpPr>
          <p:spPr>
            <a:xfrm flipV="1">
              <a:off x="1404146" y="4120386"/>
              <a:ext cx="1160937" cy="1"/>
            </a:xfrm>
            <a:prstGeom prst="straightConnector1">
              <a:avLst/>
            </a:prstGeom>
            <a:ln w="19050">
              <a:solidFill>
                <a:srgbClr val="FF3AAD"/>
              </a:solidFill>
              <a:tailEnd type="arrow"/>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CFA8B764-DC08-9E88-25B3-CC58125DEA62}"/>
                </a:ext>
              </a:extLst>
            </p:cNvPr>
            <p:cNvGrpSpPr/>
            <p:nvPr/>
          </p:nvGrpSpPr>
          <p:grpSpPr>
            <a:xfrm>
              <a:off x="4321048" y="2751483"/>
              <a:ext cx="964386" cy="964383"/>
              <a:chOff x="4222458" y="2166504"/>
              <a:chExt cx="1422977" cy="1422973"/>
            </a:xfrm>
          </p:grpSpPr>
          <p:sp>
            <p:nvSpPr>
              <p:cNvPr id="35" name="图形 11">
                <a:extLst>
                  <a:ext uri="{FF2B5EF4-FFF2-40B4-BE49-F238E27FC236}">
                    <a16:creationId xmlns:a16="http://schemas.microsoft.com/office/drawing/2014/main" id="{A3EC8748-CC6F-D1BC-CF4A-762C5056C9F4}"/>
                  </a:ext>
                </a:extLst>
              </p:cNvPr>
              <p:cNvSpPr/>
              <p:nvPr/>
            </p:nvSpPr>
            <p:spPr>
              <a:xfrm>
                <a:off x="4222458" y="2166504"/>
                <a:ext cx="1422977" cy="1422973"/>
              </a:xfrm>
              <a:custGeom>
                <a:avLst/>
                <a:gdLst>
                  <a:gd name="connsiteX0" fmla="*/ 92422 w 1422977"/>
                  <a:gd name="connsiteY0" fmla="*/ 1109634 h 1422973"/>
                  <a:gd name="connsiteX1" fmla="*/ 316257 w 1422977"/>
                  <a:gd name="connsiteY1" fmla="*/ 1264881 h 1422973"/>
                  <a:gd name="connsiteX2" fmla="*/ 320170 w 1422977"/>
                  <a:gd name="connsiteY2" fmla="*/ 1264881 h 1422973"/>
                  <a:gd name="connsiteX3" fmla="*/ 513908 w 1422977"/>
                  <a:gd name="connsiteY3" fmla="*/ 1422974 h 1422973"/>
                  <a:gd name="connsiteX4" fmla="*/ 603698 w 1422977"/>
                  <a:gd name="connsiteY4" fmla="*/ 1400704 h 1422973"/>
                  <a:gd name="connsiteX5" fmla="*/ 640340 w 1422977"/>
                  <a:gd name="connsiteY5" fmla="*/ 1337951 h 1422973"/>
                  <a:gd name="connsiteX6" fmla="*/ 640340 w 1422977"/>
                  <a:gd name="connsiteY6" fmla="*/ 73066 h 1422973"/>
                  <a:gd name="connsiteX7" fmla="*/ 584488 w 1422977"/>
                  <a:gd name="connsiteY7" fmla="*/ 3126 h 1422973"/>
                  <a:gd name="connsiteX8" fmla="*/ 479259 w 1422977"/>
                  <a:gd name="connsiteY8" fmla="*/ 17427 h 1422973"/>
                  <a:gd name="connsiteX9" fmla="*/ 395303 w 1422977"/>
                  <a:gd name="connsiteY9" fmla="*/ 158160 h 1422973"/>
                  <a:gd name="connsiteX10" fmla="*/ 395303 w 1422977"/>
                  <a:gd name="connsiteY10" fmla="*/ 162073 h 1422973"/>
                  <a:gd name="connsiteX11" fmla="*/ 355744 w 1422977"/>
                  <a:gd name="connsiteY11" fmla="*/ 158160 h 1422973"/>
                  <a:gd name="connsiteX12" fmla="*/ 158164 w 1422977"/>
                  <a:gd name="connsiteY12" fmla="*/ 355740 h 1422973"/>
                  <a:gd name="connsiteX13" fmla="*/ 200071 w 1422977"/>
                  <a:gd name="connsiteY13" fmla="*/ 477476 h 1422973"/>
                  <a:gd name="connsiteX14" fmla="*/ 0 w 1422977"/>
                  <a:gd name="connsiteY14" fmla="*/ 711485 h 1422973"/>
                  <a:gd name="connsiteX15" fmla="*/ 109071 w 1422977"/>
                  <a:gd name="connsiteY15" fmla="*/ 911555 h 1422973"/>
                  <a:gd name="connsiteX16" fmla="*/ 92422 w 1422977"/>
                  <a:gd name="connsiteY16" fmla="*/ 1109634 h 1422973"/>
                  <a:gd name="connsiteX17" fmla="*/ 1222907 w 1422977"/>
                  <a:gd name="connsiteY17" fmla="*/ 477476 h 1422973"/>
                  <a:gd name="connsiteX18" fmla="*/ 1264814 w 1422977"/>
                  <a:gd name="connsiteY18" fmla="*/ 355740 h 1422973"/>
                  <a:gd name="connsiteX19" fmla="*/ 1067233 w 1422977"/>
                  <a:gd name="connsiteY19" fmla="*/ 158160 h 1422973"/>
                  <a:gd name="connsiteX20" fmla="*/ 1027674 w 1422977"/>
                  <a:gd name="connsiteY20" fmla="*/ 162073 h 1422973"/>
                  <a:gd name="connsiteX21" fmla="*/ 1027674 w 1422977"/>
                  <a:gd name="connsiteY21" fmla="*/ 158160 h 1422973"/>
                  <a:gd name="connsiteX22" fmla="*/ 943648 w 1422977"/>
                  <a:gd name="connsiteY22" fmla="*/ 17427 h 1422973"/>
                  <a:gd name="connsiteX23" fmla="*/ 838490 w 1422977"/>
                  <a:gd name="connsiteY23" fmla="*/ 3126 h 1422973"/>
                  <a:gd name="connsiteX24" fmla="*/ 782638 w 1422977"/>
                  <a:gd name="connsiteY24" fmla="*/ 73066 h 1422973"/>
                  <a:gd name="connsiteX25" fmla="*/ 782638 w 1422977"/>
                  <a:gd name="connsiteY25" fmla="*/ 1337880 h 1422973"/>
                  <a:gd name="connsiteX26" fmla="*/ 819350 w 1422977"/>
                  <a:gd name="connsiteY26" fmla="*/ 1400633 h 1422973"/>
                  <a:gd name="connsiteX27" fmla="*/ 909069 w 1422977"/>
                  <a:gd name="connsiteY27" fmla="*/ 1422974 h 1422973"/>
                  <a:gd name="connsiteX28" fmla="*/ 1102808 w 1422977"/>
                  <a:gd name="connsiteY28" fmla="*/ 1264810 h 1422973"/>
                  <a:gd name="connsiteX29" fmla="*/ 1106792 w 1422977"/>
                  <a:gd name="connsiteY29" fmla="*/ 1264810 h 1422973"/>
                  <a:gd name="connsiteX30" fmla="*/ 1330626 w 1422977"/>
                  <a:gd name="connsiteY30" fmla="*/ 1109563 h 1422973"/>
                  <a:gd name="connsiteX31" fmla="*/ 1313978 w 1422977"/>
                  <a:gd name="connsiteY31" fmla="*/ 911484 h 1422973"/>
                  <a:gd name="connsiteX32" fmla="*/ 1422978 w 1422977"/>
                  <a:gd name="connsiteY32" fmla="*/ 711485 h 1422973"/>
                  <a:gd name="connsiteX33" fmla="*/ 1222907 w 1422977"/>
                  <a:gd name="connsiteY33" fmla="*/ 477476 h 142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2977" h="1422973">
                    <a:moveTo>
                      <a:pt x="92422" y="1109634"/>
                    </a:moveTo>
                    <a:cubicBezTo>
                      <a:pt x="123159" y="1204404"/>
                      <a:pt x="216577" y="1264881"/>
                      <a:pt x="316257" y="1264881"/>
                    </a:cubicBezTo>
                    <a:lnTo>
                      <a:pt x="320170" y="1264881"/>
                    </a:lnTo>
                    <a:cubicBezTo>
                      <a:pt x="338384" y="1354955"/>
                      <a:pt x="418213" y="1422974"/>
                      <a:pt x="513908" y="1422974"/>
                    </a:cubicBezTo>
                    <a:cubicBezTo>
                      <a:pt x="546423" y="1422974"/>
                      <a:pt x="576804" y="1414791"/>
                      <a:pt x="603698" y="1400704"/>
                    </a:cubicBezTo>
                    <a:cubicBezTo>
                      <a:pt x="626679" y="1388609"/>
                      <a:pt x="640340" y="1363920"/>
                      <a:pt x="640340" y="1337951"/>
                    </a:cubicBezTo>
                    <a:lnTo>
                      <a:pt x="640340" y="73066"/>
                    </a:lnTo>
                    <a:cubicBezTo>
                      <a:pt x="640340" y="39555"/>
                      <a:pt x="617288" y="9743"/>
                      <a:pt x="584488" y="3126"/>
                    </a:cubicBezTo>
                    <a:cubicBezTo>
                      <a:pt x="551973" y="-3490"/>
                      <a:pt x="515758" y="-4"/>
                      <a:pt x="479259" y="17427"/>
                    </a:cubicBezTo>
                    <a:cubicBezTo>
                      <a:pt x="426324" y="42756"/>
                      <a:pt x="395303" y="99320"/>
                      <a:pt x="395303" y="158160"/>
                    </a:cubicBezTo>
                    <a:lnTo>
                      <a:pt x="395303" y="162073"/>
                    </a:lnTo>
                    <a:cubicBezTo>
                      <a:pt x="382639" y="159654"/>
                      <a:pt x="369120" y="158160"/>
                      <a:pt x="355744" y="158160"/>
                    </a:cubicBezTo>
                    <a:cubicBezTo>
                      <a:pt x="246673" y="158160"/>
                      <a:pt x="158164" y="246669"/>
                      <a:pt x="158164" y="355740"/>
                    </a:cubicBezTo>
                    <a:cubicBezTo>
                      <a:pt x="158164" y="401631"/>
                      <a:pt x="173959" y="444250"/>
                      <a:pt x="200071" y="477476"/>
                    </a:cubicBezTo>
                    <a:cubicBezTo>
                      <a:pt x="87015" y="494908"/>
                      <a:pt x="0" y="592880"/>
                      <a:pt x="0" y="711485"/>
                    </a:cubicBezTo>
                    <a:cubicBezTo>
                      <a:pt x="0" y="795298"/>
                      <a:pt x="43472" y="868795"/>
                      <a:pt x="109071" y="911555"/>
                    </a:cubicBezTo>
                    <a:cubicBezTo>
                      <a:pt x="78477" y="966411"/>
                      <a:pt x="68445" y="1035781"/>
                      <a:pt x="92422" y="1109634"/>
                    </a:cubicBezTo>
                    <a:close/>
                    <a:moveTo>
                      <a:pt x="1222907" y="477476"/>
                    </a:moveTo>
                    <a:cubicBezTo>
                      <a:pt x="1249090" y="444250"/>
                      <a:pt x="1264814" y="401631"/>
                      <a:pt x="1264814" y="355740"/>
                    </a:cubicBezTo>
                    <a:cubicBezTo>
                      <a:pt x="1264814" y="246669"/>
                      <a:pt x="1176304" y="158160"/>
                      <a:pt x="1067233" y="158160"/>
                    </a:cubicBezTo>
                    <a:cubicBezTo>
                      <a:pt x="1053857" y="158160"/>
                      <a:pt x="1040339" y="159654"/>
                      <a:pt x="1027674" y="162073"/>
                    </a:cubicBezTo>
                    <a:lnTo>
                      <a:pt x="1027674" y="158160"/>
                    </a:lnTo>
                    <a:cubicBezTo>
                      <a:pt x="1027674" y="99391"/>
                      <a:pt x="996582" y="42756"/>
                      <a:pt x="943648" y="17427"/>
                    </a:cubicBezTo>
                    <a:cubicBezTo>
                      <a:pt x="907219" y="-4"/>
                      <a:pt x="871005" y="-3490"/>
                      <a:pt x="838490" y="3126"/>
                    </a:cubicBezTo>
                    <a:cubicBezTo>
                      <a:pt x="805690" y="9814"/>
                      <a:pt x="782638" y="39626"/>
                      <a:pt x="782638" y="73066"/>
                    </a:cubicBezTo>
                    <a:lnTo>
                      <a:pt x="782638" y="1337880"/>
                    </a:lnTo>
                    <a:cubicBezTo>
                      <a:pt x="782638" y="1363849"/>
                      <a:pt x="796298" y="1388538"/>
                      <a:pt x="819350" y="1400633"/>
                    </a:cubicBezTo>
                    <a:cubicBezTo>
                      <a:pt x="846245" y="1414791"/>
                      <a:pt x="876554" y="1422974"/>
                      <a:pt x="909069" y="1422974"/>
                    </a:cubicBezTo>
                    <a:cubicBezTo>
                      <a:pt x="1004764" y="1422974"/>
                      <a:pt x="1084593" y="1354955"/>
                      <a:pt x="1102808" y="1264810"/>
                    </a:cubicBezTo>
                    <a:lnTo>
                      <a:pt x="1106792" y="1264810"/>
                    </a:lnTo>
                    <a:cubicBezTo>
                      <a:pt x="1206400" y="1264810"/>
                      <a:pt x="1299890" y="1204333"/>
                      <a:pt x="1330626" y="1109563"/>
                    </a:cubicBezTo>
                    <a:cubicBezTo>
                      <a:pt x="1354603" y="1035710"/>
                      <a:pt x="1344572" y="966340"/>
                      <a:pt x="1313978" y="911484"/>
                    </a:cubicBezTo>
                    <a:cubicBezTo>
                      <a:pt x="1379506" y="868795"/>
                      <a:pt x="1422978" y="795298"/>
                      <a:pt x="1422978" y="711485"/>
                    </a:cubicBezTo>
                    <a:cubicBezTo>
                      <a:pt x="1422978" y="592880"/>
                      <a:pt x="1335963" y="494908"/>
                      <a:pt x="1222907" y="477476"/>
                    </a:cubicBezTo>
                    <a:close/>
                  </a:path>
                </a:pathLst>
              </a:custGeom>
              <a:solidFill>
                <a:srgbClr val="9BA4BD"/>
              </a:solidFill>
              <a:ln w="71041" cap="flat">
                <a:noFill/>
                <a:prstDash val="solid"/>
                <a:miter/>
              </a:ln>
            </p:spPr>
            <p:txBody>
              <a:bodyPr rtlCol="0" anchor="ctr"/>
              <a:lstStyle/>
              <a:p>
                <a:endParaRPr lang="zh-CN" altLang="en-US">
                  <a:solidFill>
                    <a:schemeClr val="tx1">
                      <a:lumMod val="85000"/>
                      <a:lumOff val="15000"/>
                    </a:schemeClr>
                  </a:solidFill>
                </a:endParaRPr>
              </a:p>
            </p:txBody>
          </p:sp>
          <p:sp>
            <p:nvSpPr>
              <p:cNvPr id="36" name="矩形 35">
                <a:extLst>
                  <a:ext uri="{FF2B5EF4-FFF2-40B4-BE49-F238E27FC236}">
                    <a16:creationId xmlns:a16="http://schemas.microsoft.com/office/drawing/2014/main" id="{287049FC-20C6-E22A-43A2-1FF8BF30E286}"/>
                  </a:ext>
                </a:extLst>
              </p:cNvPr>
              <p:cNvSpPr/>
              <p:nvPr/>
            </p:nvSpPr>
            <p:spPr>
              <a:xfrm>
                <a:off x="4861210" y="2475342"/>
                <a:ext cx="145472" cy="805296"/>
              </a:xfrm>
              <a:prstGeom prst="rect">
                <a:avLst/>
              </a:prstGeom>
              <a:solidFill>
                <a:srgbClr val="051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cxnSp>
          <p:nvCxnSpPr>
            <p:cNvPr id="37" name="曲线连接符 36">
              <a:extLst>
                <a:ext uri="{FF2B5EF4-FFF2-40B4-BE49-F238E27FC236}">
                  <a16:creationId xmlns:a16="http://schemas.microsoft.com/office/drawing/2014/main" id="{0EE636F8-4FA7-669C-0E5D-33704CC70314}"/>
                </a:ext>
              </a:extLst>
            </p:cNvPr>
            <p:cNvCxnSpPr>
              <a:cxnSpLocks/>
              <a:stCxn id="16" idx="3"/>
            </p:cNvCxnSpPr>
            <p:nvPr/>
          </p:nvCxnSpPr>
          <p:spPr>
            <a:xfrm>
              <a:off x="3528092" y="2304040"/>
              <a:ext cx="792956" cy="668637"/>
            </a:xfrm>
            <a:prstGeom prst="curvedConnector3">
              <a:avLst>
                <a:gd name="adj1" fmla="val 64965"/>
              </a:avLst>
            </a:prstGeom>
            <a:ln w="19050">
              <a:solidFill>
                <a:srgbClr val="7CF58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曲线连接符 37">
              <a:extLst>
                <a:ext uri="{FF2B5EF4-FFF2-40B4-BE49-F238E27FC236}">
                  <a16:creationId xmlns:a16="http://schemas.microsoft.com/office/drawing/2014/main" id="{B1320D18-B53A-763F-6E7D-445DFBECEFC4}"/>
                </a:ext>
              </a:extLst>
            </p:cNvPr>
            <p:cNvCxnSpPr>
              <a:cxnSpLocks/>
              <a:stCxn id="28" idx="3"/>
            </p:cNvCxnSpPr>
            <p:nvPr/>
          </p:nvCxnSpPr>
          <p:spPr>
            <a:xfrm flipV="1">
              <a:off x="3528092" y="3506558"/>
              <a:ext cx="792956" cy="613539"/>
            </a:xfrm>
            <a:prstGeom prst="curvedConnector3">
              <a:avLst>
                <a:gd name="adj1" fmla="val 50000"/>
              </a:avLst>
            </a:prstGeom>
            <a:ln w="19050">
              <a:solidFill>
                <a:srgbClr val="FF3AAD"/>
              </a:solidFill>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38">
              <a:extLst>
                <a:ext uri="{FF2B5EF4-FFF2-40B4-BE49-F238E27FC236}">
                  <a16:creationId xmlns:a16="http://schemas.microsoft.com/office/drawing/2014/main" id="{5A4EA3A7-0928-19A7-5F5B-21813DFBB59D}"/>
                </a:ext>
              </a:extLst>
            </p:cNvPr>
            <p:cNvCxnSpPr>
              <a:cxnSpLocks/>
              <a:stCxn id="22" idx="3"/>
            </p:cNvCxnSpPr>
            <p:nvPr/>
          </p:nvCxnSpPr>
          <p:spPr>
            <a:xfrm flipV="1">
              <a:off x="3528092" y="3212068"/>
              <a:ext cx="738642" cy="1"/>
            </a:xfrm>
            <a:prstGeom prst="curvedConnector3">
              <a:avLst>
                <a:gd name="adj1" fmla="val 50000"/>
              </a:avLst>
            </a:prstGeom>
            <a:ln w="19050">
              <a:solidFill>
                <a:srgbClr val="00E9FF"/>
              </a:solidFill>
              <a:tailEnd type="triangle"/>
            </a:ln>
          </p:spPr>
          <p:style>
            <a:lnRef idx="1">
              <a:schemeClr val="accent1"/>
            </a:lnRef>
            <a:fillRef idx="0">
              <a:schemeClr val="accent1"/>
            </a:fillRef>
            <a:effectRef idx="0">
              <a:schemeClr val="accent1"/>
            </a:effectRef>
            <a:fontRef idx="minor">
              <a:schemeClr val="tx1"/>
            </a:fontRef>
          </p:style>
        </p:cxnSp>
        <p:sp>
          <p:nvSpPr>
            <p:cNvPr id="40" name="圆角右箭头 39">
              <a:extLst>
                <a:ext uri="{FF2B5EF4-FFF2-40B4-BE49-F238E27FC236}">
                  <a16:creationId xmlns:a16="http://schemas.microsoft.com/office/drawing/2014/main" id="{16F46ED4-0A0A-B0F2-E9D1-9DAC50C247FE}"/>
                </a:ext>
              </a:extLst>
            </p:cNvPr>
            <p:cNvSpPr/>
            <p:nvPr/>
          </p:nvSpPr>
          <p:spPr>
            <a:xfrm>
              <a:off x="3227602" y="4173273"/>
              <a:ext cx="1801784" cy="428261"/>
            </a:xfrm>
            <a:prstGeom prst="ben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nvGrpSpPr>
            <p:cNvPr id="41" name="组合 40">
              <a:extLst>
                <a:ext uri="{FF2B5EF4-FFF2-40B4-BE49-F238E27FC236}">
                  <a16:creationId xmlns:a16="http://schemas.microsoft.com/office/drawing/2014/main" id="{BE06A5D6-85D0-31B2-9B03-9FF6E69545EF}"/>
                </a:ext>
              </a:extLst>
            </p:cNvPr>
            <p:cNvGrpSpPr/>
            <p:nvPr/>
          </p:nvGrpSpPr>
          <p:grpSpPr>
            <a:xfrm>
              <a:off x="2935861" y="3846936"/>
              <a:ext cx="1867380" cy="878063"/>
              <a:chOff x="3627049" y="4412291"/>
              <a:chExt cx="2235206" cy="1051019"/>
            </a:xfrm>
          </p:grpSpPr>
          <p:cxnSp>
            <p:nvCxnSpPr>
              <p:cNvPr id="42" name="直线连接符 41">
                <a:extLst>
                  <a:ext uri="{FF2B5EF4-FFF2-40B4-BE49-F238E27FC236}">
                    <a16:creationId xmlns:a16="http://schemas.microsoft.com/office/drawing/2014/main" id="{1F81A09A-9B87-3A73-8D72-B9CC1E16A910}"/>
                  </a:ext>
                </a:extLst>
              </p:cNvPr>
              <p:cNvCxnSpPr/>
              <p:nvPr/>
            </p:nvCxnSpPr>
            <p:spPr>
              <a:xfrm>
                <a:off x="5862255" y="4412291"/>
                <a:ext cx="0" cy="1051018"/>
              </a:xfrm>
              <a:prstGeom prst="line">
                <a:avLst/>
              </a:prstGeom>
              <a:ln w="19050">
                <a:solidFill>
                  <a:srgbClr val="051C58"/>
                </a:solidFill>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6E53B829-C621-D4FB-93D2-0500EED628C0}"/>
                  </a:ext>
                </a:extLst>
              </p:cNvPr>
              <p:cNvCxnSpPr>
                <a:cxnSpLocks/>
              </p:cNvCxnSpPr>
              <p:nvPr/>
            </p:nvCxnSpPr>
            <p:spPr>
              <a:xfrm>
                <a:off x="3934153" y="5463309"/>
                <a:ext cx="1928102" cy="0"/>
              </a:xfrm>
              <a:prstGeom prst="line">
                <a:avLst/>
              </a:prstGeom>
              <a:ln w="19050">
                <a:solidFill>
                  <a:srgbClr val="051C58"/>
                </a:solidFill>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C91764D6-9E5F-876D-C932-EC5CC2C3DE43}"/>
                  </a:ext>
                </a:extLst>
              </p:cNvPr>
              <p:cNvCxnSpPr/>
              <p:nvPr/>
            </p:nvCxnSpPr>
            <p:spPr>
              <a:xfrm rot="10800000">
                <a:off x="3627049" y="5171175"/>
                <a:ext cx="307104" cy="292135"/>
              </a:xfrm>
              <a:prstGeom prst="curvedConnector3">
                <a:avLst>
                  <a:gd name="adj1" fmla="val 101129"/>
                </a:avLst>
              </a:prstGeom>
              <a:ln w="19050">
                <a:solidFill>
                  <a:srgbClr val="051C58"/>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矩形 44">
              <a:extLst>
                <a:ext uri="{FF2B5EF4-FFF2-40B4-BE49-F238E27FC236}">
                  <a16:creationId xmlns:a16="http://schemas.microsoft.com/office/drawing/2014/main" id="{779DEC69-5FEF-A966-95CE-7EE3909E21A9}"/>
                </a:ext>
              </a:extLst>
            </p:cNvPr>
            <p:cNvSpPr/>
            <p:nvPr/>
          </p:nvSpPr>
          <p:spPr>
            <a:xfrm>
              <a:off x="338019" y="1446308"/>
              <a:ext cx="1718647" cy="400110"/>
            </a:xfrm>
            <a:prstGeom prst="rect">
              <a:avLst/>
            </a:prstGeom>
          </p:spPr>
          <p:txBody>
            <a:bodyPr wrap="square">
              <a:spAutoFit/>
            </a:bodyPr>
            <a:lstStyle/>
            <a:p>
              <a:pPr algn="ctr"/>
              <a:r>
                <a:rPr lang="en-US" altLang="zh-CN" sz="2000" dirty="0">
                  <a:solidFill>
                    <a:schemeClr val="tx1">
                      <a:lumMod val="85000"/>
                      <a:lumOff val="15000"/>
                    </a:schemeClr>
                  </a:solidFill>
                  <a:ea typeface="Microsoft YaHei" panose="020B0503020204020204" pitchFamily="34" charset="-122"/>
                  <a:cs typeface="Arial" panose="020B0604020202020204" pitchFamily="34" charset="0"/>
                </a:rPr>
                <a:t>Local</a:t>
              </a:r>
              <a:r>
                <a:rPr lang="zh-CN" altLang="en-US" sz="2000" dirty="0">
                  <a:solidFill>
                    <a:schemeClr val="tx1">
                      <a:lumMod val="85000"/>
                      <a:lumOff val="15000"/>
                    </a:schemeClr>
                  </a:solidFill>
                  <a:ea typeface="Microsoft YaHei" panose="020B0503020204020204" pitchFamily="34" charset="-122"/>
                  <a:cs typeface="Arial" panose="020B0604020202020204" pitchFamily="34" charset="0"/>
                </a:rPr>
                <a:t> </a:t>
              </a:r>
              <a:r>
                <a:rPr lang="en-US" altLang="zh-CN" sz="2000" dirty="0">
                  <a:solidFill>
                    <a:schemeClr val="tx1">
                      <a:lumMod val="85000"/>
                      <a:lumOff val="15000"/>
                    </a:schemeClr>
                  </a:solidFill>
                  <a:ea typeface="Microsoft YaHei" panose="020B0503020204020204" pitchFamily="34" charset="-122"/>
                  <a:cs typeface="Arial" panose="020B0604020202020204" pitchFamily="34" charset="0"/>
                </a:rPr>
                <a:t>Data</a:t>
              </a:r>
              <a:endParaRPr lang="zh-CN" altLang="en-US" sz="2000" dirty="0">
                <a:solidFill>
                  <a:schemeClr val="tx1">
                    <a:lumMod val="85000"/>
                    <a:lumOff val="15000"/>
                  </a:schemeClr>
                </a:solidFill>
                <a:ea typeface="Microsoft YaHei" panose="020B0503020204020204" pitchFamily="34" charset="-122"/>
                <a:cs typeface="Arial" panose="020B0604020202020204" pitchFamily="34" charset="0"/>
              </a:endParaRPr>
            </a:p>
          </p:txBody>
        </p:sp>
        <p:sp>
          <p:nvSpPr>
            <p:cNvPr id="46" name="矩形 45">
              <a:extLst>
                <a:ext uri="{FF2B5EF4-FFF2-40B4-BE49-F238E27FC236}">
                  <a16:creationId xmlns:a16="http://schemas.microsoft.com/office/drawing/2014/main" id="{707A6CF9-E285-3CB9-3654-7A5739CA27D7}"/>
                </a:ext>
              </a:extLst>
            </p:cNvPr>
            <p:cNvSpPr/>
            <p:nvPr/>
          </p:nvSpPr>
          <p:spPr>
            <a:xfrm>
              <a:off x="2173906" y="1441277"/>
              <a:ext cx="1718647" cy="400110"/>
            </a:xfrm>
            <a:prstGeom prst="rect">
              <a:avLst/>
            </a:prstGeom>
          </p:spPr>
          <p:txBody>
            <a:bodyPr wrap="square">
              <a:spAutoFit/>
            </a:bodyPr>
            <a:lstStyle/>
            <a:p>
              <a:pPr algn="ctr"/>
              <a:r>
                <a:rPr lang="en-US" altLang="zh-CN" sz="2000" dirty="0">
                  <a:solidFill>
                    <a:schemeClr val="tx1">
                      <a:lumMod val="85000"/>
                      <a:lumOff val="15000"/>
                    </a:schemeClr>
                  </a:solidFill>
                  <a:ea typeface="Microsoft YaHei" panose="020B0503020204020204" pitchFamily="34" charset="-122"/>
                  <a:cs typeface="Arial" panose="020B0604020202020204" pitchFamily="34" charset="0"/>
                </a:rPr>
                <a:t>Local</a:t>
              </a:r>
              <a:r>
                <a:rPr lang="zh-CN" altLang="en-US" sz="2000" dirty="0">
                  <a:solidFill>
                    <a:schemeClr val="tx1">
                      <a:lumMod val="85000"/>
                      <a:lumOff val="15000"/>
                    </a:schemeClr>
                  </a:solidFill>
                  <a:ea typeface="Microsoft YaHei" panose="020B0503020204020204" pitchFamily="34" charset="-122"/>
                  <a:cs typeface="Arial" panose="020B0604020202020204" pitchFamily="34" charset="0"/>
                </a:rPr>
                <a:t> </a:t>
              </a:r>
              <a:r>
                <a:rPr lang="en-US" altLang="zh-CN" sz="2000" dirty="0">
                  <a:solidFill>
                    <a:schemeClr val="tx1">
                      <a:lumMod val="85000"/>
                      <a:lumOff val="15000"/>
                    </a:schemeClr>
                  </a:solidFill>
                  <a:ea typeface="Microsoft YaHei" panose="020B0503020204020204" pitchFamily="34" charset="-122"/>
                  <a:cs typeface="Arial" panose="020B0604020202020204" pitchFamily="34" charset="0"/>
                </a:rPr>
                <a:t>Model</a:t>
              </a:r>
              <a:endParaRPr lang="zh-CN" altLang="en-US" sz="2000" dirty="0">
                <a:solidFill>
                  <a:schemeClr val="tx1">
                    <a:lumMod val="85000"/>
                    <a:lumOff val="15000"/>
                  </a:schemeClr>
                </a:solidFill>
                <a:ea typeface="Microsoft YaHei" panose="020B0503020204020204" pitchFamily="34" charset="-122"/>
                <a:cs typeface="Arial" panose="020B0604020202020204" pitchFamily="34" charset="0"/>
              </a:endParaRPr>
            </a:p>
          </p:txBody>
        </p:sp>
        <p:sp>
          <p:nvSpPr>
            <p:cNvPr id="47" name="矩形 46">
              <a:extLst>
                <a:ext uri="{FF2B5EF4-FFF2-40B4-BE49-F238E27FC236}">
                  <a16:creationId xmlns:a16="http://schemas.microsoft.com/office/drawing/2014/main" id="{E5D9887D-87C2-B13D-26F2-0E2C8ACE6084}"/>
                </a:ext>
              </a:extLst>
            </p:cNvPr>
            <p:cNvSpPr/>
            <p:nvPr/>
          </p:nvSpPr>
          <p:spPr>
            <a:xfrm>
              <a:off x="1412781" y="2883990"/>
              <a:ext cx="1160938" cy="400110"/>
            </a:xfrm>
            <a:prstGeom prst="rect">
              <a:avLst/>
            </a:prstGeom>
          </p:spPr>
          <p:txBody>
            <a:bodyPr wrap="square">
              <a:spAutoFit/>
            </a:bodyPr>
            <a:lstStyle/>
            <a:p>
              <a:pPr algn="ctr"/>
              <a:r>
                <a:rPr lang="en-US" altLang="zh-CN" sz="2000" dirty="0">
                  <a:solidFill>
                    <a:schemeClr val="tx1">
                      <a:lumMod val="85000"/>
                      <a:lumOff val="15000"/>
                    </a:schemeClr>
                  </a:solidFill>
                  <a:ea typeface="Microsoft YaHei" panose="020B0503020204020204" pitchFamily="34" charset="-122"/>
                  <a:cs typeface="Arial" panose="020B0604020202020204" pitchFamily="34" charset="0"/>
                </a:rPr>
                <a:t>Train</a:t>
              </a:r>
              <a:endParaRPr lang="zh-CN" altLang="en-US" sz="2000" dirty="0">
                <a:solidFill>
                  <a:schemeClr val="tx1">
                    <a:lumMod val="85000"/>
                    <a:lumOff val="15000"/>
                  </a:schemeClr>
                </a:solidFill>
                <a:ea typeface="Microsoft YaHei" panose="020B0503020204020204" pitchFamily="34" charset="-122"/>
                <a:cs typeface="Arial" panose="020B0604020202020204" pitchFamily="34" charset="0"/>
              </a:endParaRPr>
            </a:p>
          </p:txBody>
        </p:sp>
        <p:sp>
          <p:nvSpPr>
            <p:cNvPr id="48" name="矩形 47">
              <a:extLst>
                <a:ext uri="{FF2B5EF4-FFF2-40B4-BE49-F238E27FC236}">
                  <a16:creationId xmlns:a16="http://schemas.microsoft.com/office/drawing/2014/main" id="{2638C161-22CE-20C7-6DFF-33BB6802B044}"/>
                </a:ext>
              </a:extLst>
            </p:cNvPr>
            <p:cNvSpPr/>
            <p:nvPr/>
          </p:nvSpPr>
          <p:spPr>
            <a:xfrm>
              <a:off x="3730647" y="2394659"/>
              <a:ext cx="1947989" cy="400110"/>
            </a:xfrm>
            <a:prstGeom prst="rect">
              <a:avLst/>
            </a:prstGeom>
          </p:spPr>
          <p:txBody>
            <a:bodyPr wrap="square">
              <a:spAutoFit/>
            </a:bodyPr>
            <a:lstStyle/>
            <a:p>
              <a:pPr algn="ctr"/>
              <a:r>
                <a:rPr lang="en-US" altLang="zh-CN" sz="2000" dirty="0">
                  <a:solidFill>
                    <a:schemeClr val="tx1">
                      <a:lumMod val="85000"/>
                      <a:lumOff val="15000"/>
                    </a:schemeClr>
                  </a:solidFill>
                  <a:ea typeface="Microsoft YaHei" panose="020B0503020204020204" pitchFamily="34" charset="-122"/>
                  <a:cs typeface="Arial" panose="020B0604020202020204" pitchFamily="34" charset="0"/>
                </a:rPr>
                <a:t>Global Model </a:t>
              </a:r>
            </a:p>
          </p:txBody>
        </p:sp>
        <p:sp>
          <p:nvSpPr>
            <p:cNvPr id="49" name="矩形 48">
              <a:extLst>
                <a:ext uri="{FF2B5EF4-FFF2-40B4-BE49-F238E27FC236}">
                  <a16:creationId xmlns:a16="http://schemas.microsoft.com/office/drawing/2014/main" id="{7F19CB35-E40E-AA90-AD06-A195275B6936}"/>
                </a:ext>
              </a:extLst>
            </p:cNvPr>
            <p:cNvSpPr/>
            <p:nvPr/>
          </p:nvSpPr>
          <p:spPr>
            <a:xfrm>
              <a:off x="3154499" y="4699284"/>
              <a:ext cx="1947989" cy="400110"/>
            </a:xfrm>
            <a:prstGeom prst="rect">
              <a:avLst/>
            </a:prstGeom>
          </p:spPr>
          <p:txBody>
            <a:bodyPr wrap="square">
              <a:spAutoFit/>
            </a:bodyPr>
            <a:lstStyle/>
            <a:p>
              <a:pPr algn="ctr"/>
              <a:r>
                <a:rPr lang="en-US" altLang="zh-CN" sz="2000" dirty="0">
                  <a:solidFill>
                    <a:schemeClr val="tx1">
                      <a:lumMod val="85000"/>
                      <a:lumOff val="15000"/>
                    </a:schemeClr>
                  </a:solidFill>
                  <a:ea typeface="Microsoft YaHei" panose="020B0503020204020204" pitchFamily="34" charset="-122"/>
                  <a:cs typeface="Arial" panose="020B0604020202020204" pitchFamily="34" charset="0"/>
                </a:rPr>
                <a:t>Distribute </a:t>
              </a:r>
            </a:p>
          </p:txBody>
        </p:sp>
        <p:sp>
          <p:nvSpPr>
            <p:cNvPr id="50" name="矩形 49">
              <a:extLst>
                <a:ext uri="{FF2B5EF4-FFF2-40B4-BE49-F238E27FC236}">
                  <a16:creationId xmlns:a16="http://schemas.microsoft.com/office/drawing/2014/main" id="{34BA8242-CC20-993A-80A8-96771F11A409}"/>
                </a:ext>
              </a:extLst>
            </p:cNvPr>
            <p:cNvSpPr/>
            <p:nvPr/>
          </p:nvSpPr>
          <p:spPr>
            <a:xfrm>
              <a:off x="3312361" y="2939637"/>
              <a:ext cx="1160383" cy="338554"/>
            </a:xfrm>
            <a:prstGeom prst="rect">
              <a:avLst/>
            </a:prstGeom>
          </p:spPr>
          <p:txBody>
            <a:bodyPr wrap="square">
              <a:spAutoFit/>
            </a:bodyPr>
            <a:lstStyle/>
            <a:p>
              <a:pPr algn="ctr"/>
              <a:r>
                <a:rPr lang="en-US" altLang="zh-CN" sz="1600" dirty="0">
                  <a:solidFill>
                    <a:schemeClr val="tx1">
                      <a:lumMod val="85000"/>
                      <a:lumOff val="15000"/>
                    </a:schemeClr>
                  </a:solidFill>
                  <a:ea typeface="Microsoft YaHei" panose="020B0503020204020204" pitchFamily="34" charset="-122"/>
                  <a:cs typeface="Arial" panose="020B0604020202020204" pitchFamily="34" charset="0"/>
                </a:rPr>
                <a:t>aggregate</a:t>
              </a:r>
            </a:p>
          </p:txBody>
        </p:sp>
      </p:grpSp>
      <p:sp>
        <p:nvSpPr>
          <p:cNvPr id="52" name="文本框 51">
            <a:extLst>
              <a:ext uri="{FF2B5EF4-FFF2-40B4-BE49-F238E27FC236}">
                <a16:creationId xmlns:a16="http://schemas.microsoft.com/office/drawing/2014/main" id="{B0F58761-5BAD-98F9-C4B3-EF4AEB7F5D8A}"/>
              </a:ext>
            </a:extLst>
          </p:cNvPr>
          <p:cNvSpPr txBox="1"/>
          <p:nvPr/>
        </p:nvSpPr>
        <p:spPr>
          <a:xfrm>
            <a:off x="5501514" y="1615330"/>
            <a:ext cx="3442547" cy="4023281"/>
          </a:xfrm>
          <a:prstGeom prst="rect">
            <a:avLst/>
          </a:prstGeom>
          <a:noFill/>
        </p:spPr>
        <p:txBody>
          <a:bodyPr wrap="square" rtlCol="0">
            <a:spAutoFit/>
          </a:bodyPr>
          <a:lstStyle/>
          <a:p>
            <a:pPr>
              <a:lnSpc>
                <a:spcPct val="150000"/>
              </a:lnSpc>
            </a:pPr>
            <a:r>
              <a:rPr kumimoji="1" lang="en-US" altLang="zh-CN" b="1" dirty="0">
                <a:solidFill>
                  <a:schemeClr val="accent1"/>
                </a:solidFill>
              </a:rPr>
              <a:t>FL</a:t>
            </a:r>
            <a:r>
              <a:rPr kumimoji="1" lang="zh-CN" altLang="en-US" b="1" dirty="0">
                <a:solidFill>
                  <a:schemeClr val="accent1"/>
                </a:solidFill>
              </a:rPr>
              <a:t>：一种分布式训练框架</a:t>
            </a:r>
            <a:endParaRPr kumimoji="1" lang="en-US" altLang="zh-CN" b="1" dirty="0">
              <a:solidFill>
                <a:schemeClr val="accent1"/>
              </a:solidFill>
            </a:endParaRPr>
          </a:p>
          <a:p>
            <a:pPr marL="285750" indent="-285750">
              <a:lnSpc>
                <a:spcPct val="150000"/>
              </a:lnSpc>
              <a:buFont typeface="Arial" panose="020B0604020202020204" pitchFamily="34" charset="0"/>
              <a:buChar char="•"/>
            </a:pPr>
            <a:r>
              <a:rPr kumimoji="1" lang="zh-CN" altLang="en-US" dirty="0"/>
              <a:t>客户端使用本地数据训练</a:t>
            </a:r>
            <a:endParaRPr kumimoji="1" lang="en-US" altLang="zh-CN" dirty="0"/>
          </a:p>
          <a:p>
            <a:pPr marL="285750" indent="-285750">
              <a:lnSpc>
                <a:spcPct val="150000"/>
              </a:lnSpc>
              <a:buFont typeface="Arial" panose="020B0604020202020204" pitchFamily="34" charset="0"/>
              <a:buChar char="•"/>
            </a:pPr>
            <a:r>
              <a:rPr kumimoji="1" lang="zh-CN" altLang="en-US" dirty="0"/>
              <a:t>客户端上传模型至服务器</a:t>
            </a:r>
            <a:endParaRPr kumimoji="1" lang="en-US" altLang="zh-CN" dirty="0"/>
          </a:p>
          <a:p>
            <a:pPr marL="285750" indent="-285750">
              <a:lnSpc>
                <a:spcPct val="150000"/>
              </a:lnSpc>
              <a:buFont typeface="Arial" panose="020B0604020202020204" pitchFamily="34" charset="0"/>
              <a:buChar char="•"/>
            </a:pPr>
            <a:r>
              <a:rPr kumimoji="1" lang="zh-CN" altLang="en-US" dirty="0"/>
              <a:t>服务器聚合模型</a:t>
            </a:r>
            <a:r>
              <a:rPr kumimoji="1" lang="en-US" altLang="zh-CN" dirty="0"/>
              <a:t> (</a:t>
            </a:r>
            <a:r>
              <a:rPr kumimoji="1" lang="zh-CN" altLang="en-US" dirty="0"/>
              <a:t>如 </a:t>
            </a:r>
            <a:r>
              <a:rPr kumimoji="1" lang="en-US" altLang="zh-CN" dirty="0" err="1"/>
              <a:t>FedAvg</a:t>
            </a:r>
            <a:r>
              <a:rPr kumimoji="1" lang="en-US" altLang="zh-CN" dirty="0"/>
              <a:t>)</a:t>
            </a:r>
          </a:p>
          <a:p>
            <a:pPr marL="285750" indent="-285750">
              <a:lnSpc>
                <a:spcPct val="150000"/>
              </a:lnSpc>
              <a:buFont typeface="Arial" panose="020B0604020202020204" pitchFamily="34" charset="0"/>
              <a:buChar char="•"/>
            </a:pPr>
            <a:r>
              <a:rPr kumimoji="1" lang="zh-CN" altLang="en-US" dirty="0"/>
              <a:t>服务器下发聚合后的模型</a:t>
            </a:r>
            <a:endParaRPr kumimoji="1" lang="en-US" altLang="zh-CN" dirty="0"/>
          </a:p>
          <a:p>
            <a:pPr marL="285750" indent="-285750">
              <a:lnSpc>
                <a:spcPct val="150000"/>
              </a:lnSpc>
              <a:buFont typeface="Arial" panose="020B0604020202020204" pitchFamily="34" charset="0"/>
              <a:buChar char="•"/>
            </a:pPr>
            <a:endParaRPr kumimoji="1" lang="en-US" altLang="zh-CN" dirty="0"/>
          </a:p>
          <a:p>
            <a:pPr>
              <a:lnSpc>
                <a:spcPct val="150000"/>
              </a:lnSpc>
            </a:pPr>
            <a:r>
              <a:rPr kumimoji="1" lang="zh-CN" altLang="en-US" sz="1600" dirty="0">
                <a:solidFill>
                  <a:schemeClr val="accent5">
                    <a:lumMod val="75000"/>
                  </a:schemeClr>
                </a:solidFill>
              </a:rPr>
              <a:t>优点：</a:t>
            </a:r>
            <a:r>
              <a:rPr kumimoji="1" lang="zh-CN" altLang="en-US" sz="1600" dirty="0"/>
              <a:t>保护数据隐私隐私、节省数据传输开销、充分利用终端计算资源</a:t>
            </a:r>
            <a:endParaRPr kumimoji="1" lang="en-US" altLang="zh-CN" sz="1600" dirty="0"/>
          </a:p>
          <a:p>
            <a:pPr>
              <a:lnSpc>
                <a:spcPct val="150000"/>
              </a:lnSpc>
            </a:pPr>
            <a:r>
              <a:rPr kumimoji="1" lang="zh-CN" altLang="en-US" sz="1600" dirty="0">
                <a:solidFill>
                  <a:schemeClr val="accent5">
                    <a:lumMod val="75000"/>
                  </a:schemeClr>
                </a:solidFill>
              </a:rPr>
              <a:t>问题：</a:t>
            </a:r>
            <a:r>
              <a:rPr kumimoji="1" lang="zh-CN" altLang="en-US" sz="1600" dirty="0"/>
              <a:t>终端系统异构、模型传输带来的通信开销、</a:t>
            </a:r>
            <a:r>
              <a:rPr kumimoji="1" lang="zh-CN" altLang="en-US" sz="1600" b="1" dirty="0">
                <a:solidFill>
                  <a:srgbClr val="FF0000"/>
                </a:solidFill>
              </a:rPr>
              <a:t>数据的</a:t>
            </a:r>
            <a:r>
              <a:rPr kumimoji="1" lang="en-US" altLang="zh-CN" sz="1600" b="1" dirty="0">
                <a:solidFill>
                  <a:srgbClr val="FF0000"/>
                </a:solidFill>
              </a:rPr>
              <a:t>Non-IID</a:t>
            </a:r>
            <a:r>
              <a:rPr kumimoji="1" lang="zh-CN" altLang="en-US" sz="1600" b="1" dirty="0">
                <a:solidFill>
                  <a:srgbClr val="FF0000"/>
                </a:solidFill>
              </a:rPr>
              <a:t>特性</a:t>
            </a:r>
            <a:r>
              <a:rPr kumimoji="1" lang="zh-CN" altLang="en-US" sz="1600" dirty="0"/>
              <a:t>等</a:t>
            </a:r>
            <a:endParaRPr kumimoji="1" lang="en-US" altLang="zh-CN" sz="1600" dirty="0"/>
          </a:p>
        </p:txBody>
      </p:sp>
    </p:spTree>
    <p:extLst>
      <p:ext uri="{BB962C8B-B14F-4D97-AF65-F5344CB8AC3E}">
        <p14:creationId xmlns:p14="http://schemas.microsoft.com/office/powerpoint/2010/main" val="1780368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EE9A470-24D1-60DC-1932-D375FA506E0B}"/>
              </a:ext>
            </a:extLst>
          </p:cNvPr>
          <p:cNvSpPr>
            <a:spLocks noGrp="1"/>
          </p:cNvSpPr>
          <p:nvPr>
            <p:ph type="sldNum" sz="quarter" idx="12"/>
          </p:nvPr>
        </p:nvSpPr>
        <p:spPr/>
        <p:txBody>
          <a:bodyPr/>
          <a:lstStyle/>
          <a:p>
            <a:fld id="{72A5E12F-523A-4D75-95A2-779F57F5D9E2}" type="slidenum">
              <a:rPr lang="zh-CN" altLang="en-US" smtClean="0"/>
              <a:t>5</a:t>
            </a:fld>
            <a:endParaRPr lang="zh-CN" altLang="en-US"/>
          </a:p>
        </p:txBody>
      </p:sp>
      <p:sp>
        <p:nvSpPr>
          <p:cNvPr id="3" name="标题 2">
            <a:extLst>
              <a:ext uri="{FF2B5EF4-FFF2-40B4-BE49-F238E27FC236}">
                <a16:creationId xmlns:a16="http://schemas.microsoft.com/office/drawing/2014/main" id="{FEC8FBEE-037A-AF48-8F76-EC3236613865}"/>
              </a:ext>
            </a:extLst>
          </p:cNvPr>
          <p:cNvSpPr>
            <a:spLocks noGrp="1"/>
          </p:cNvSpPr>
          <p:nvPr>
            <p:ph type="title"/>
          </p:nvPr>
        </p:nvSpPr>
        <p:spPr/>
        <p:txBody>
          <a:bodyPr/>
          <a:lstStyle/>
          <a:p>
            <a:r>
              <a:rPr kumimoji="1" lang="zh-CN" altLang="en-US" dirty="0"/>
              <a:t>研究背景</a:t>
            </a:r>
          </a:p>
        </p:txBody>
      </p:sp>
      <p:sp>
        <p:nvSpPr>
          <p:cNvPr id="4" name="内容占位符 3">
            <a:extLst>
              <a:ext uri="{FF2B5EF4-FFF2-40B4-BE49-F238E27FC236}">
                <a16:creationId xmlns:a16="http://schemas.microsoft.com/office/drawing/2014/main" id="{66B81526-B7DF-C1EA-0EE4-12F6A426FB8B}"/>
              </a:ext>
            </a:extLst>
          </p:cNvPr>
          <p:cNvSpPr>
            <a:spLocks noGrp="1"/>
          </p:cNvSpPr>
          <p:nvPr>
            <p:ph sz="quarter" idx="13"/>
          </p:nvPr>
        </p:nvSpPr>
        <p:spPr/>
        <p:txBody>
          <a:bodyPr>
            <a:normAutofit lnSpcReduction="10000"/>
          </a:bodyPr>
          <a:lstStyle/>
          <a:p>
            <a:r>
              <a:rPr kumimoji="1" lang="en-US" altLang="zh-CN" dirty="0"/>
              <a:t>Non-IID (not independent and identically distributed)</a:t>
            </a:r>
            <a:endParaRPr kumimoji="1" lang="zh-CN" altLang="en-US" dirty="0"/>
          </a:p>
        </p:txBody>
      </p:sp>
      <p:pic>
        <p:nvPicPr>
          <p:cNvPr id="6" name="图片 5">
            <a:extLst>
              <a:ext uri="{FF2B5EF4-FFF2-40B4-BE49-F238E27FC236}">
                <a16:creationId xmlns:a16="http://schemas.microsoft.com/office/drawing/2014/main" id="{3AA8599E-0183-6DFF-BCBA-2C3FA8F7C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92" y="1311353"/>
            <a:ext cx="4405745" cy="2821620"/>
          </a:xfrm>
          <a:prstGeom prst="rect">
            <a:avLst/>
          </a:prstGeom>
        </p:spPr>
      </p:pic>
      <p:sp>
        <p:nvSpPr>
          <p:cNvPr id="7" name="页脚占位符 2">
            <a:extLst>
              <a:ext uri="{FF2B5EF4-FFF2-40B4-BE49-F238E27FC236}">
                <a16:creationId xmlns:a16="http://schemas.microsoft.com/office/drawing/2014/main" id="{B47EC183-F0E8-6C33-3D12-B88E938E1D53}"/>
              </a:ext>
            </a:extLst>
          </p:cNvPr>
          <p:cNvSpPr txBox="1">
            <a:spLocks/>
          </p:cNvSpPr>
          <p:nvPr/>
        </p:nvSpPr>
        <p:spPr>
          <a:xfrm>
            <a:off x="183008" y="6356350"/>
            <a:ext cx="8246114" cy="453803"/>
          </a:xfrm>
          <a:prstGeom prst="rect">
            <a:avLst/>
          </a:prstGeom>
        </p:spPr>
        <p:txBody>
          <a:bodyPr vert="horz" lIns="91440" tIns="45720" rIns="91440" bIns="45720" rtlCol="0" anchor="t"/>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t>[1] </a:t>
            </a:r>
            <a:r>
              <a:rPr lang="en" altLang="zh-CN" dirty="0" err="1"/>
              <a:t>Hellström</a:t>
            </a:r>
            <a:r>
              <a:rPr lang="en" altLang="zh-CN" dirty="0"/>
              <a:t> H, Silva Jr J M B, Fodor V, et al. </a:t>
            </a:r>
            <a:r>
              <a:rPr lang="en" altLang="zh-CN" b="1" i="1" dirty="0">
                <a:solidFill>
                  <a:schemeClr val="accent1"/>
                </a:solidFill>
              </a:rPr>
              <a:t>Wireless for Machine Learning</a:t>
            </a:r>
            <a:r>
              <a:rPr lang="en" altLang="zh-CN" dirty="0"/>
              <a:t>[J]. </a:t>
            </a:r>
            <a:r>
              <a:rPr lang="en" altLang="zh-CN" dirty="0" err="1"/>
              <a:t>arXiv</a:t>
            </a:r>
            <a:r>
              <a:rPr lang="en" altLang="zh-CN" dirty="0"/>
              <a:t> preprint arXiv:2008.13492, 2020.</a:t>
            </a:r>
          </a:p>
          <a:p>
            <a:pPr algn="l"/>
            <a:r>
              <a:rPr lang="en" altLang="zh-CN" dirty="0"/>
              <a:t>[2] Zhao Y, Li M, Lai L, et al. </a:t>
            </a:r>
            <a:r>
              <a:rPr lang="en" altLang="zh-CN" b="1" i="1" dirty="0">
                <a:solidFill>
                  <a:schemeClr val="accent1"/>
                </a:solidFill>
              </a:rPr>
              <a:t>Federated Learning with Non-IID Data</a:t>
            </a:r>
            <a:r>
              <a:rPr lang="en" altLang="zh-CN" dirty="0"/>
              <a:t>[J]. </a:t>
            </a:r>
            <a:r>
              <a:rPr lang="en" altLang="zh-CN" dirty="0" err="1"/>
              <a:t>arXiv</a:t>
            </a:r>
            <a:r>
              <a:rPr lang="en" altLang="zh-CN" dirty="0"/>
              <a:t> preprint arXiv:1806.00582, 2018.</a:t>
            </a:r>
            <a:endParaRPr lang="en-US" altLang="zh-CN" dirty="0"/>
          </a:p>
        </p:txBody>
      </p:sp>
      <p:pic>
        <p:nvPicPr>
          <p:cNvPr id="9" name="图片 8">
            <a:extLst>
              <a:ext uri="{FF2B5EF4-FFF2-40B4-BE49-F238E27FC236}">
                <a16:creationId xmlns:a16="http://schemas.microsoft.com/office/drawing/2014/main" id="{F4EE248C-1BF0-3427-51B4-6F65DD6DC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4135837"/>
            <a:ext cx="7772400" cy="2024967"/>
          </a:xfrm>
          <a:prstGeom prst="rect">
            <a:avLst/>
          </a:prstGeom>
        </p:spPr>
      </p:pic>
    </p:spTree>
    <p:extLst>
      <p:ext uri="{BB962C8B-B14F-4D97-AF65-F5344CB8AC3E}">
        <p14:creationId xmlns:p14="http://schemas.microsoft.com/office/powerpoint/2010/main" val="3872755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9F7E31B-38BE-542F-FA41-124AC05E884A}"/>
              </a:ext>
            </a:extLst>
          </p:cNvPr>
          <p:cNvSpPr>
            <a:spLocks noGrp="1"/>
          </p:cNvSpPr>
          <p:nvPr>
            <p:ph type="sldNum" sz="quarter" idx="12"/>
          </p:nvPr>
        </p:nvSpPr>
        <p:spPr/>
        <p:txBody>
          <a:bodyPr/>
          <a:lstStyle/>
          <a:p>
            <a:fld id="{72A5E12F-523A-4D75-95A2-779F57F5D9E2}" type="slidenum">
              <a:rPr lang="zh-CN" altLang="en-US" smtClean="0"/>
              <a:t>6</a:t>
            </a:fld>
            <a:endParaRPr lang="zh-CN" altLang="en-US"/>
          </a:p>
        </p:txBody>
      </p:sp>
      <p:sp>
        <p:nvSpPr>
          <p:cNvPr id="3" name="标题 2">
            <a:extLst>
              <a:ext uri="{FF2B5EF4-FFF2-40B4-BE49-F238E27FC236}">
                <a16:creationId xmlns:a16="http://schemas.microsoft.com/office/drawing/2014/main" id="{CC3D0CBE-0C61-939A-3AC6-F15D159DB7CA}"/>
              </a:ext>
            </a:extLst>
          </p:cNvPr>
          <p:cNvSpPr>
            <a:spLocks noGrp="1"/>
          </p:cNvSpPr>
          <p:nvPr>
            <p:ph type="title"/>
          </p:nvPr>
        </p:nvSpPr>
        <p:spPr/>
        <p:txBody>
          <a:bodyPr/>
          <a:lstStyle/>
          <a:p>
            <a:r>
              <a:rPr kumimoji="1" lang="zh-CN" altLang="en-US" dirty="0"/>
              <a:t>研究背景</a:t>
            </a:r>
          </a:p>
        </p:txBody>
      </p:sp>
      <p:sp>
        <p:nvSpPr>
          <p:cNvPr id="4" name="内容占位符 3">
            <a:extLst>
              <a:ext uri="{FF2B5EF4-FFF2-40B4-BE49-F238E27FC236}">
                <a16:creationId xmlns:a16="http://schemas.microsoft.com/office/drawing/2014/main" id="{94BC2652-C9C2-024A-E497-71ED4DD00062}"/>
              </a:ext>
            </a:extLst>
          </p:cNvPr>
          <p:cNvSpPr>
            <a:spLocks noGrp="1"/>
          </p:cNvSpPr>
          <p:nvPr>
            <p:ph sz="quarter" idx="13"/>
          </p:nvPr>
        </p:nvSpPr>
        <p:spPr/>
        <p:txBody>
          <a:bodyPr>
            <a:normAutofit lnSpcReduction="10000"/>
          </a:bodyPr>
          <a:lstStyle/>
          <a:p>
            <a:r>
              <a:rPr kumimoji="1" lang="zh-CN" altLang="en-US" dirty="0"/>
              <a:t>个性化联邦学习</a:t>
            </a:r>
            <a:r>
              <a:rPr kumimoji="1" lang="en-US" altLang="zh-CN" dirty="0"/>
              <a:t> Personalized Federated Learning</a:t>
            </a:r>
            <a:endParaRPr kumimoji="1" lang="zh-CN" altLang="en-US" dirty="0"/>
          </a:p>
        </p:txBody>
      </p:sp>
      <p:sp>
        <p:nvSpPr>
          <p:cNvPr id="6" name="文本框 5">
            <a:extLst>
              <a:ext uri="{FF2B5EF4-FFF2-40B4-BE49-F238E27FC236}">
                <a16:creationId xmlns:a16="http://schemas.microsoft.com/office/drawing/2014/main" id="{04839B27-0C73-AB63-642E-375D62335535}"/>
              </a:ext>
            </a:extLst>
          </p:cNvPr>
          <p:cNvSpPr txBox="1"/>
          <p:nvPr/>
        </p:nvSpPr>
        <p:spPr>
          <a:xfrm>
            <a:off x="1401828" y="1895384"/>
            <a:ext cx="1651210" cy="369332"/>
          </a:xfrm>
          <a:prstGeom prst="rect">
            <a:avLst/>
          </a:prstGeom>
          <a:noFill/>
        </p:spPr>
        <p:txBody>
          <a:bodyPr wrap="square">
            <a:spAutoFit/>
          </a:bodyPr>
          <a:lstStyle/>
          <a:p>
            <a:r>
              <a:rPr lang="zh-CN" altLang="en-US" dirty="0"/>
              <a:t>Group-wise PFL</a:t>
            </a:r>
          </a:p>
        </p:txBody>
      </p:sp>
      <p:pic>
        <p:nvPicPr>
          <p:cNvPr id="8" name="图片 7">
            <a:extLst>
              <a:ext uri="{FF2B5EF4-FFF2-40B4-BE49-F238E27FC236}">
                <a16:creationId xmlns:a16="http://schemas.microsoft.com/office/drawing/2014/main" id="{FE306116-DAF3-E8D2-F772-C7FA48876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36" y="2501374"/>
            <a:ext cx="3187313" cy="3064374"/>
          </a:xfrm>
          <a:prstGeom prst="rect">
            <a:avLst/>
          </a:prstGeom>
        </p:spPr>
      </p:pic>
      <p:pic>
        <p:nvPicPr>
          <p:cNvPr id="10" name="图片 9">
            <a:extLst>
              <a:ext uri="{FF2B5EF4-FFF2-40B4-BE49-F238E27FC236}">
                <a16:creationId xmlns:a16="http://schemas.microsoft.com/office/drawing/2014/main" id="{123F4833-0F1C-DAD6-4C0B-B1D010AB2A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915" y="2501374"/>
            <a:ext cx="3187313" cy="3064374"/>
          </a:xfrm>
          <a:prstGeom prst="rect">
            <a:avLst/>
          </a:prstGeom>
        </p:spPr>
      </p:pic>
      <p:sp>
        <p:nvSpPr>
          <p:cNvPr id="12" name="文本框 11">
            <a:extLst>
              <a:ext uri="{FF2B5EF4-FFF2-40B4-BE49-F238E27FC236}">
                <a16:creationId xmlns:a16="http://schemas.microsoft.com/office/drawing/2014/main" id="{ABDFBA65-6DFB-56DF-39B9-B60812962999}"/>
              </a:ext>
            </a:extLst>
          </p:cNvPr>
          <p:cNvSpPr txBox="1"/>
          <p:nvPr/>
        </p:nvSpPr>
        <p:spPr>
          <a:xfrm>
            <a:off x="5574415" y="1895384"/>
            <a:ext cx="1976162" cy="369332"/>
          </a:xfrm>
          <a:prstGeom prst="rect">
            <a:avLst/>
          </a:prstGeom>
          <a:noFill/>
        </p:spPr>
        <p:txBody>
          <a:bodyPr wrap="square">
            <a:spAutoFit/>
          </a:bodyPr>
          <a:lstStyle/>
          <a:p>
            <a:r>
              <a:rPr lang="zh-CN" altLang="en-US" dirty="0"/>
              <a:t>Client-wise PFL</a:t>
            </a:r>
          </a:p>
        </p:txBody>
      </p:sp>
      <p:sp>
        <p:nvSpPr>
          <p:cNvPr id="13" name="页脚占位符 2">
            <a:extLst>
              <a:ext uri="{FF2B5EF4-FFF2-40B4-BE49-F238E27FC236}">
                <a16:creationId xmlns:a16="http://schemas.microsoft.com/office/drawing/2014/main" id="{D552D85E-CFDE-839B-9E20-153CE737AA23}"/>
              </a:ext>
            </a:extLst>
          </p:cNvPr>
          <p:cNvSpPr txBox="1">
            <a:spLocks/>
          </p:cNvSpPr>
          <p:nvPr/>
        </p:nvSpPr>
        <p:spPr>
          <a:xfrm>
            <a:off x="183008" y="6356350"/>
            <a:ext cx="8548660" cy="453803"/>
          </a:xfrm>
          <a:prstGeom prst="rect">
            <a:avLst/>
          </a:prstGeom>
        </p:spPr>
        <p:txBody>
          <a:bodyPr vert="horz" lIns="91440" tIns="45720" rIns="91440" bIns="45720" rtlCol="0" anchor="t"/>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t>[1] </a:t>
            </a:r>
            <a:r>
              <a:rPr lang="en" altLang="zh-CN" dirty="0"/>
              <a:t>Tan A Z, Yu H, Cui L, et al. </a:t>
            </a:r>
            <a:r>
              <a:rPr lang="en" altLang="zh-CN" b="1" i="1" dirty="0">
                <a:solidFill>
                  <a:schemeClr val="accent1"/>
                </a:solidFill>
              </a:rPr>
              <a:t>Towards personalized federated learning</a:t>
            </a:r>
            <a:r>
              <a:rPr lang="en" altLang="zh-CN" dirty="0"/>
              <a:t>[J]. IEEE Transactions on Neural Networks and Learning Systems, 2022.</a:t>
            </a:r>
          </a:p>
        </p:txBody>
      </p:sp>
    </p:spTree>
    <p:extLst>
      <p:ext uri="{BB962C8B-B14F-4D97-AF65-F5344CB8AC3E}">
        <p14:creationId xmlns:p14="http://schemas.microsoft.com/office/powerpoint/2010/main" val="3919923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15BB1-18E1-D974-4D97-CC8EBFBB5BC7}"/>
              </a:ext>
            </a:extLst>
          </p:cNvPr>
          <p:cNvSpPr>
            <a:spLocks noGrp="1"/>
          </p:cNvSpPr>
          <p:nvPr>
            <p:ph type="sldNum" sz="quarter" idx="12"/>
          </p:nvPr>
        </p:nvSpPr>
        <p:spPr/>
        <p:txBody>
          <a:bodyPr/>
          <a:lstStyle/>
          <a:p>
            <a:fld id="{72A5E12F-523A-4D75-95A2-779F57F5D9E2}" type="slidenum">
              <a:rPr lang="zh-CN" altLang="en-US" smtClean="0"/>
              <a:t>7</a:t>
            </a:fld>
            <a:endParaRPr lang="zh-CN" altLang="en-US"/>
          </a:p>
        </p:txBody>
      </p:sp>
      <p:sp>
        <p:nvSpPr>
          <p:cNvPr id="3" name="标题 2">
            <a:extLst>
              <a:ext uri="{FF2B5EF4-FFF2-40B4-BE49-F238E27FC236}">
                <a16:creationId xmlns:a16="http://schemas.microsoft.com/office/drawing/2014/main" id="{676EAB1C-2E2B-58EA-076B-DA8D41192B4A}"/>
              </a:ext>
            </a:extLst>
          </p:cNvPr>
          <p:cNvSpPr>
            <a:spLocks noGrp="1"/>
          </p:cNvSpPr>
          <p:nvPr>
            <p:ph type="title"/>
          </p:nvPr>
        </p:nvSpPr>
        <p:spPr/>
        <p:txBody>
          <a:bodyPr/>
          <a:lstStyle/>
          <a:p>
            <a:r>
              <a:rPr lang="zh-CN" altLang="en-US" dirty="0"/>
              <a:t>研究背景</a:t>
            </a:r>
            <a:endParaRPr kumimoji="1" lang="zh-CN" altLang="en-US" dirty="0"/>
          </a:p>
        </p:txBody>
      </p:sp>
      <p:sp>
        <p:nvSpPr>
          <p:cNvPr id="4" name="内容占位符 3">
            <a:extLst>
              <a:ext uri="{FF2B5EF4-FFF2-40B4-BE49-F238E27FC236}">
                <a16:creationId xmlns:a16="http://schemas.microsoft.com/office/drawing/2014/main" id="{E3F966F6-8253-67E7-84F8-6F2E31AEC4DA}"/>
              </a:ext>
            </a:extLst>
          </p:cNvPr>
          <p:cNvSpPr>
            <a:spLocks noGrp="1"/>
          </p:cNvSpPr>
          <p:nvPr>
            <p:ph sz="quarter" idx="13"/>
          </p:nvPr>
        </p:nvSpPr>
        <p:spPr/>
        <p:txBody>
          <a:bodyPr>
            <a:normAutofit lnSpcReduction="10000"/>
          </a:bodyPr>
          <a:lstStyle/>
          <a:p>
            <a:r>
              <a:rPr kumimoji="1" lang="zh-CN" altLang="en-US" dirty="0"/>
              <a:t>问题与动机</a:t>
            </a:r>
          </a:p>
        </p:txBody>
      </p:sp>
      <p:sp>
        <p:nvSpPr>
          <p:cNvPr id="5" name="页脚占位符 2">
            <a:extLst>
              <a:ext uri="{FF2B5EF4-FFF2-40B4-BE49-F238E27FC236}">
                <a16:creationId xmlns:a16="http://schemas.microsoft.com/office/drawing/2014/main" id="{776085A5-2C3A-95A1-C21B-5695D92F8E2F}"/>
              </a:ext>
            </a:extLst>
          </p:cNvPr>
          <p:cNvSpPr txBox="1">
            <a:spLocks/>
          </p:cNvSpPr>
          <p:nvPr/>
        </p:nvSpPr>
        <p:spPr>
          <a:xfrm>
            <a:off x="395416" y="1334714"/>
            <a:ext cx="8169191" cy="2674028"/>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lnSpc>
                <a:spcPct val="125000"/>
              </a:lnSpc>
              <a:spcBef>
                <a:spcPts val="600"/>
              </a:spcBef>
              <a:spcAft>
                <a:spcPts val="600"/>
              </a:spcAft>
            </a:pPr>
            <a:r>
              <a:rPr lang="en-US" altLang="zh-CN" sz="1600" b="1" dirty="0">
                <a:solidFill>
                  <a:schemeClr val="accent5">
                    <a:lumMod val="50000"/>
                  </a:schemeClr>
                </a:solidFill>
                <a:latin typeface="微软雅黑" panose="020B0503020204020204" pitchFamily="34" charset="-122"/>
                <a:ea typeface="微软雅黑" panose="020B0503020204020204" pitchFamily="34" charset="-122"/>
              </a:rPr>
              <a:t>Learn a robust global model</a:t>
            </a:r>
          </a:p>
          <a:p>
            <a:pPr marL="234000" indent="-457200" algn="l">
              <a:lnSpc>
                <a:spcPct val="125000"/>
              </a:lnSpc>
              <a:spcBef>
                <a:spcPts val="600"/>
              </a:spcBef>
              <a:spcAft>
                <a:spcPts val="600"/>
              </a:spcAft>
            </a:pPr>
            <a:r>
              <a:rPr lang="en-US" altLang="zh-CN" sz="1600" dirty="0">
                <a:solidFill>
                  <a:schemeClr val="tx1"/>
                </a:solidFill>
              </a:rPr>
              <a:t>[1] </a:t>
            </a:r>
            <a:r>
              <a:rPr lang="en-US" altLang="zh-CN" sz="1600" dirty="0" err="1">
                <a:solidFill>
                  <a:schemeClr val="tx1"/>
                </a:solidFill>
              </a:rPr>
              <a:t>Reddi</a:t>
            </a:r>
            <a:r>
              <a:rPr lang="en-US" altLang="zh-CN" sz="1600" dirty="0">
                <a:solidFill>
                  <a:schemeClr val="tx1"/>
                </a:solidFill>
              </a:rPr>
              <a:t>, </a:t>
            </a:r>
            <a:r>
              <a:rPr lang="en-US" altLang="zh-CN" sz="1600" dirty="0" err="1">
                <a:solidFill>
                  <a:schemeClr val="tx1"/>
                </a:solidFill>
              </a:rPr>
              <a:t>Sashank</a:t>
            </a:r>
            <a:r>
              <a:rPr lang="en-US" altLang="zh-CN" sz="1600" dirty="0">
                <a:solidFill>
                  <a:schemeClr val="tx1"/>
                </a:solidFill>
              </a:rPr>
              <a:t>, et al. </a:t>
            </a:r>
            <a:r>
              <a:rPr lang="en-US" altLang="zh-CN" sz="1600" b="1" i="1" dirty="0">
                <a:solidFill>
                  <a:srgbClr val="02409A"/>
                </a:solidFill>
              </a:rPr>
              <a:t>Adaptive Federated Optimization</a:t>
            </a:r>
            <a:r>
              <a:rPr lang="en-US" altLang="zh-CN" sz="1600" dirty="0">
                <a:solidFill>
                  <a:schemeClr val="tx1"/>
                </a:solidFill>
              </a:rPr>
              <a:t>. ICLR 2020.</a:t>
            </a:r>
          </a:p>
          <a:p>
            <a:pPr marL="234000" indent="-457200" algn="l">
              <a:lnSpc>
                <a:spcPct val="125000"/>
              </a:lnSpc>
              <a:spcBef>
                <a:spcPts val="600"/>
              </a:spcBef>
              <a:spcAft>
                <a:spcPts val="600"/>
              </a:spcAft>
            </a:pPr>
            <a:r>
              <a:rPr lang="en-US" altLang="zh-CN" sz="1600" b="1" dirty="0">
                <a:solidFill>
                  <a:schemeClr val="accent5">
                    <a:lumMod val="75000"/>
                  </a:schemeClr>
                </a:solidFill>
                <a:latin typeface="微软雅黑" panose="020B0503020204020204" pitchFamily="34" charset="-122"/>
                <a:ea typeface="微软雅黑" panose="020B0503020204020204" pitchFamily="34" charset="-122"/>
              </a:rPr>
              <a:t>Learn multiple global or centric models</a:t>
            </a:r>
          </a:p>
          <a:p>
            <a:pPr marL="234000" indent="-457200" algn="l">
              <a:lnSpc>
                <a:spcPct val="125000"/>
              </a:lnSpc>
              <a:spcBef>
                <a:spcPts val="600"/>
              </a:spcBef>
              <a:spcAft>
                <a:spcPts val="600"/>
              </a:spcAft>
            </a:pPr>
            <a:r>
              <a:rPr lang="en-US" altLang="zh-CN" sz="1600" dirty="0">
                <a:solidFill>
                  <a:schemeClr val="tx1"/>
                </a:solidFill>
              </a:rPr>
              <a:t>[2] Ghosh, Avishek, et al. </a:t>
            </a:r>
            <a:r>
              <a:rPr lang="en-US" altLang="zh-CN" sz="1600" b="1" i="1" dirty="0">
                <a:solidFill>
                  <a:srgbClr val="02409A"/>
                </a:solidFill>
              </a:rPr>
              <a:t>An efficient framework for clustered federated learning</a:t>
            </a:r>
            <a:r>
              <a:rPr lang="en-US" altLang="zh-CN" sz="1600" dirty="0">
                <a:solidFill>
                  <a:schemeClr val="tx1"/>
                </a:solidFill>
              </a:rPr>
              <a:t>. </a:t>
            </a:r>
            <a:r>
              <a:rPr lang="en-US" altLang="zh-CN" sz="1600" dirty="0" err="1">
                <a:solidFill>
                  <a:schemeClr val="tx1"/>
                </a:solidFill>
              </a:rPr>
              <a:t>NeurIPS</a:t>
            </a:r>
            <a:r>
              <a:rPr lang="en-US" altLang="zh-CN" sz="1600" dirty="0">
                <a:solidFill>
                  <a:schemeClr val="tx1"/>
                </a:solidFill>
              </a:rPr>
              <a:t> 2020.</a:t>
            </a:r>
          </a:p>
          <a:p>
            <a:pPr marL="234000" indent="-457200" algn="l">
              <a:lnSpc>
                <a:spcPct val="125000"/>
              </a:lnSpc>
              <a:spcBef>
                <a:spcPts val="600"/>
              </a:spcBef>
              <a:spcAft>
                <a:spcPts val="600"/>
              </a:spcAft>
            </a:pP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Learn many client-specific personalized models</a:t>
            </a:r>
          </a:p>
          <a:p>
            <a:pPr marL="234000" indent="-457200" algn="l">
              <a:lnSpc>
                <a:spcPct val="125000"/>
              </a:lnSpc>
              <a:spcBef>
                <a:spcPts val="600"/>
              </a:spcBef>
              <a:spcAft>
                <a:spcPts val="600"/>
              </a:spcAft>
            </a:pPr>
            <a:r>
              <a:rPr lang="en-US" altLang="zh-CN" sz="1600" dirty="0">
                <a:solidFill>
                  <a:schemeClr val="tx1"/>
                </a:solidFill>
              </a:rPr>
              <a:t>[3] Li, Tian, et al. </a:t>
            </a:r>
            <a:r>
              <a:rPr lang="en-US" altLang="zh-CN" sz="1600" b="1" i="1" dirty="0">
                <a:solidFill>
                  <a:srgbClr val="02409A"/>
                </a:solidFill>
              </a:rPr>
              <a:t>Ditto: Fair and robust federated learning through personalization</a:t>
            </a:r>
            <a:r>
              <a:rPr lang="en-US" altLang="zh-CN" sz="1600" dirty="0">
                <a:solidFill>
                  <a:schemeClr val="tx1"/>
                </a:solidFill>
              </a:rPr>
              <a:t>. ICML 2021.</a:t>
            </a:r>
          </a:p>
        </p:txBody>
      </p:sp>
      <p:grpSp>
        <p:nvGrpSpPr>
          <p:cNvPr id="6" name="组合 5">
            <a:extLst>
              <a:ext uri="{FF2B5EF4-FFF2-40B4-BE49-F238E27FC236}">
                <a16:creationId xmlns:a16="http://schemas.microsoft.com/office/drawing/2014/main" id="{553D9F42-1D26-3952-A5AA-32105B745B9E}"/>
              </a:ext>
            </a:extLst>
          </p:cNvPr>
          <p:cNvGrpSpPr/>
          <p:nvPr/>
        </p:nvGrpSpPr>
        <p:grpSpPr>
          <a:xfrm>
            <a:off x="377967" y="5032797"/>
            <a:ext cx="8495129" cy="1204957"/>
            <a:chOff x="370390" y="5369887"/>
            <a:chExt cx="8495129" cy="777249"/>
          </a:xfrm>
        </p:grpSpPr>
        <p:grpSp>
          <p:nvGrpSpPr>
            <p:cNvPr id="7" name="组合 6">
              <a:extLst>
                <a:ext uri="{FF2B5EF4-FFF2-40B4-BE49-F238E27FC236}">
                  <a16:creationId xmlns:a16="http://schemas.microsoft.com/office/drawing/2014/main" id="{4D27B0A1-7AE2-A568-6622-0F9AB8EDA8B4}"/>
                </a:ext>
              </a:extLst>
            </p:cNvPr>
            <p:cNvGrpSpPr/>
            <p:nvPr/>
          </p:nvGrpSpPr>
          <p:grpSpPr>
            <a:xfrm>
              <a:off x="370390" y="5379353"/>
              <a:ext cx="8403220" cy="767783"/>
              <a:chOff x="370390" y="5162113"/>
              <a:chExt cx="8403220" cy="767783"/>
            </a:xfrm>
          </p:grpSpPr>
          <p:sp>
            <p:nvSpPr>
              <p:cNvPr id="9" name="矩形 8">
                <a:extLst>
                  <a:ext uri="{FF2B5EF4-FFF2-40B4-BE49-F238E27FC236}">
                    <a16:creationId xmlns:a16="http://schemas.microsoft.com/office/drawing/2014/main" id="{2926A0CF-D75D-F990-B4E4-E09DDB98D813}"/>
                  </a:ext>
                </a:extLst>
              </p:cNvPr>
              <p:cNvSpPr/>
              <p:nvPr/>
            </p:nvSpPr>
            <p:spPr>
              <a:xfrm>
                <a:off x="370390" y="5162113"/>
                <a:ext cx="878005" cy="767780"/>
              </a:xfrm>
              <a:prstGeom prst="rect">
                <a:avLst/>
              </a:prstGeom>
              <a:solidFill>
                <a:srgbClr val="0047B5"/>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评价</a:t>
                </a:r>
              </a:p>
            </p:txBody>
          </p:sp>
          <p:sp>
            <p:nvSpPr>
              <p:cNvPr id="10" name="矩形 9">
                <a:extLst>
                  <a:ext uri="{FF2B5EF4-FFF2-40B4-BE49-F238E27FC236}">
                    <a16:creationId xmlns:a16="http://schemas.microsoft.com/office/drawing/2014/main" id="{68B9483E-2ED3-763B-AD7E-62F91D5C81A9}"/>
                  </a:ext>
                </a:extLst>
              </p:cNvPr>
              <p:cNvSpPr/>
              <p:nvPr/>
            </p:nvSpPr>
            <p:spPr>
              <a:xfrm>
                <a:off x="1248395" y="5162116"/>
                <a:ext cx="7525215" cy="767780"/>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页脚占位符 2">
              <a:extLst>
                <a:ext uri="{FF2B5EF4-FFF2-40B4-BE49-F238E27FC236}">
                  <a16:creationId xmlns:a16="http://schemas.microsoft.com/office/drawing/2014/main" id="{889D325A-AB32-DBB1-5525-E4391C3A3CCE}"/>
                </a:ext>
              </a:extLst>
            </p:cNvPr>
            <p:cNvSpPr txBox="1">
              <a:spLocks/>
            </p:cNvSpPr>
            <p:nvPr/>
          </p:nvSpPr>
          <p:spPr>
            <a:xfrm>
              <a:off x="1340304" y="5369887"/>
              <a:ext cx="7525215" cy="777248"/>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lgn="l">
                <a:lnSpc>
                  <a:spcPct val="125000"/>
                </a:lnSpc>
                <a:buFont typeface="Arial" panose="020B0604020202020204" pitchFamily="34" charset="0"/>
                <a:buChar char="•"/>
              </a:pPr>
              <a:r>
                <a:rPr lang="en-US" altLang="zh-CN" sz="1800" dirty="0">
                  <a:solidFill>
                    <a:schemeClr val="tx1"/>
                  </a:solidFill>
                </a:rPr>
                <a:t>Non-IID</a:t>
              </a:r>
              <a:r>
                <a:rPr lang="zh-CN" altLang="en-US" sz="1800" dirty="0">
                  <a:solidFill>
                    <a:schemeClr val="tx1"/>
                  </a:solidFill>
                </a:rPr>
                <a:t>程度较大时，聚合所有节点，会产生低质量的全局模型</a:t>
              </a:r>
              <a:endParaRPr lang="en-US" altLang="zh-CN" sz="1800" dirty="0">
                <a:solidFill>
                  <a:schemeClr val="tx1"/>
                </a:solidFill>
              </a:endParaRPr>
            </a:p>
            <a:p>
              <a:pPr indent="180000" algn="l">
                <a:lnSpc>
                  <a:spcPct val="125000"/>
                </a:lnSpc>
                <a:buFont typeface="Arial" panose="020B0604020202020204" pitchFamily="34" charset="0"/>
                <a:buChar char="•"/>
              </a:pPr>
              <a:r>
                <a:rPr lang="zh-CN" altLang="en-US" sz="1800" dirty="0">
                  <a:solidFill>
                    <a:schemeClr val="tx1"/>
                  </a:solidFill>
                </a:rPr>
                <a:t>仅仅聚合所有的客户端模型，忽略了节点之间的关系</a:t>
              </a:r>
              <a:endParaRPr lang="en-US" altLang="zh-CN" sz="1800" dirty="0">
                <a:solidFill>
                  <a:schemeClr val="tx1"/>
                </a:solidFill>
              </a:endParaRPr>
            </a:p>
            <a:p>
              <a:pPr indent="180000" algn="l">
                <a:lnSpc>
                  <a:spcPct val="125000"/>
                </a:lnSpc>
                <a:buFont typeface="Arial" panose="020B0604020202020204" pitchFamily="34" charset="0"/>
                <a:buChar char="•"/>
              </a:pPr>
              <a:r>
                <a:rPr lang="zh-CN" altLang="en-US" sz="1800" dirty="0">
                  <a:solidFill>
                    <a:schemeClr val="tx1"/>
                  </a:solidFill>
                </a:rPr>
                <a:t>从应用的角度来看，</a:t>
              </a:r>
              <a:r>
                <a:rPr lang="en-US" altLang="zh-CN" sz="1800" dirty="0">
                  <a:solidFill>
                    <a:schemeClr val="tx1"/>
                  </a:solidFill>
                </a:rPr>
                <a:t>Graph</a:t>
              </a:r>
              <a:r>
                <a:rPr lang="zh-CN" altLang="en-US" sz="1800" dirty="0">
                  <a:solidFill>
                    <a:schemeClr val="tx1"/>
                  </a:solidFill>
                </a:rPr>
                <a:t> 具有的丰富结构信息有利于提升</a:t>
              </a:r>
              <a:r>
                <a:rPr lang="en-US" altLang="zh-CN" sz="1800" dirty="0">
                  <a:solidFill>
                    <a:schemeClr val="tx1"/>
                  </a:solidFill>
                </a:rPr>
                <a:t>FL</a:t>
              </a:r>
              <a:r>
                <a:rPr lang="zh-CN" altLang="en-US" sz="1800" dirty="0">
                  <a:solidFill>
                    <a:schemeClr val="tx1"/>
                  </a:solidFill>
                </a:rPr>
                <a:t>性能</a:t>
              </a:r>
              <a:endParaRPr lang="en-US" altLang="zh-CN" sz="1800" dirty="0">
                <a:solidFill>
                  <a:schemeClr val="tx1"/>
                </a:solidFill>
              </a:endParaRPr>
            </a:p>
          </p:txBody>
        </p:sp>
      </p:grpSp>
      <p:grpSp>
        <p:nvGrpSpPr>
          <p:cNvPr id="12" name="组合 11">
            <a:extLst>
              <a:ext uri="{FF2B5EF4-FFF2-40B4-BE49-F238E27FC236}">
                <a16:creationId xmlns:a16="http://schemas.microsoft.com/office/drawing/2014/main" id="{CD780E0A-5160-150D-152F-47B322A1FE83}"/>
              </a:ext>
            </a:extLst>
          </p:cNvPr>
          <p:cNvGrpSpPr/>
          <p:nvPr/>
        </p:nvGrpSpPr>
        <p:grpSpPr>
          <a:xfrm>
            <a:off x="377967" y="4158313"/>
            <a:ext cx="8495129" cy="823073"/>
            <a:chOff x="370390" y="5369887"/>
            <a:chExt cx="8495129" cy="777249"/>
          </a:xfrm>
        </p:grpSpPr>
        <p:grpSp>
          <p:nvGrpSpPr>
            <p:cNvPr id="13" name="组合 12">
              <a:extLst>
                <a:ext uri="{FF2B5EF4-FFF2-40B4-BE49-F238E27FC236}">
                  <a16:creationId xmlns:a16="http://schemas.microsoft.com/office/drawing/2014/main" id="{CEAA0FAB-B202-1216-C9A7-EE1CCAC5CF8C}"/>
                </a:ext>
              </a:extLst>
            </p:cNvPr>
            <p:cNvGrpSpPr/>
            <p:nvPr/>
          </p:nvGrpSpPr>
          <p:grpSpPr>
            <a:xfrm>
              <a:off x="370390" y="5379353"/>
              <a:ext cx="8403220" cy="767783"/>
              <a:chOff x="370390" y="5162113"/>
              <a:chExt cx="8403220" cy="767783"/>
            </a:xfrm>
          </p:grpSpPr>
          <p:sp>
            <p:nvSpPr>
              <p:cNvPr id="15" name="矩形 14">
                <a:extLst>
                  <a:ext uri="{FF2B5EF4-FFF2-40B4-BE49-F238E27FC236}">
                    <a16:creationId xmlns:a16="http://schemas.microsoft.com/office/drawing/2014/main" id="{30017EF0-0E89-D5E8-2113-6FF897BF4238}"/>
                  </a:ext>
                </a:extLst>
              </p:cNvPr>
              <p:cNvSpPr/>
              <p:nvPr/>
            </p:nvSpPr>
            <p:spPr>
              <a:xfrm>
                <a:off x="370390" y="5162113"/>
                <a:ext cx="878005" cy="767780"/>
              </a:xfrm>
              <a:prstGeom prst="rect">
                <a:avLst/>
              </a:prstGeom>
              <a:solidFill>
                <a:srgbClr val="0047B5"/>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总结</a:t>
                </a:r>
              </a:p>
            </p:txBody>
          </p:sp>
          <p:sp>
            <p:nvSpPr>
              <p:cNvPr id="16" name="矩形 15">
                <a:extLst>
                  <a:ext uri="{FF2B5EF4-FFF2-40B4-BE49-F238E27FC236}">
                    <a16:creationId xmlns:a16="http://schemas.microsoft.com/office/drawing/2014/main" id="{5D415226-D11E-F76E-B48D-9E3D40864D08}"/>
                  </a:ext>
                </a:extLst>
              </p:cNvPr>
              <p:cNvSpPr/>
              <p:nvPr/>
            </p:nvSpPr>
            <p:spPr>
              <a:xfrm>
                <a:off x="1248395" y="5162116"/>
                <a:ext cx="7525215" cy="767780"/>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页脚占位符 2">
              <a:extLst>
                <a:ext uri="{FF2B5EF4-FFF2-40B4-BE49-F238E27FC236}">
                  <a16:creationId xmlns:a16="http://schemas.microsoft.com/office/drawing/2014/main" id="{49FC8947-56AD-5499-7EEA-FB24BF835F60}"/>
                </a:ext>
              </a:extLst>
            </p:cNvPr>
            <p:cNvSpPr txBox="1">
              <a:spLocks/>
            </p:cNvSpPr>
            <p:nvPr/>
          </p:nvSpPr>
          <p:spPr>
            <a:xfrm>
              <a:off x="1340304" y="5369887"/>
              <a:ext cx="7525215" cy="777248"/>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lvl="0" indent="180000" algn="l" fontAlgn="auto">
                <a:lnSpc>
                  <a:spcPct val="125000"/>
                </a:lnSpc>
                <a:spcBef>
                  <a:spcPts val="0"/>
                </a:spcBef>
                <a:spcAft>
                  <a:spcPts val="0"/>
                </a:spcAft>
                <a:buClrTx/>
                <a:buSzTx/>
                <a:buFont typeface="Arial" panose="020B0604020202020204" pitchFamily="34" charset="0"/>
                <a:buChar char="•"/>
                <a:tabLst/>
                <a:defRPr/>
              </a:pPr>
              <a:r>
                <a:rPr lang="zh-CN" altLang="en-US" sz="1800" dirty="0">
                  <a:solidFill>
                    <a:schemeClr val="tx1"/>
                  </a:solidFill>
                </a:rPr>
                <a:t>趋势：</a:t>
              </a:r>
              <a:r>
                <a:rPr lang="en-US" altLang="zh-CN" sz="1800" dirty="0">
                  <a:solidFill>
                    <a:schemeClr val="tx1"/>
                  </a:solidFill>
                </a:rPr>
                <a:t>from learning </a:t>
              </a:r>
              <a:r>
                <a:rPr lang="en-US" altLang="zh-CN" sz="1800" dirty="0">
                  <a:solidFill>
                    <a:schemeClr val="accent5">
                      <a:lumMod val="75000"/>
                    </a:schemeClr>
                  </a:solidFill>
                </a:rPr>
                <a:t>server-based</a:t>
              </a:r>
              <a:r>
                <a:rPr lang="en-US" altLang="zh-CN" sz="1800" dirty="0">
                  <a:solidFill>
                    <a:schemeClr val="tx1"/>
                  </a:solidFill>
                </a:rPr>
                <a:t> models to </a:t>
              </a:r>
              <a:r>
                <a:rPr lang="en-US" altLang="zh-CN" sz="1800" dirty="0">
                  <a:solidFill>
                    <a:schemeClr val="accent6">
                      <a:lumMod val="75000"/>
                    </a:schemeClr>
                  </a:solidFill>
                </a:rPr>
                <a:t>client-speciﬁc</a:t>
              </a:r>
              <a:r>
                <a:rPr lang="en-US" altLang="zh-CN" sz="1800" dirty="0">
                  <a:solidFill>
                    <a:schemeClr val="tx1"/>
                  </a:solidFill>
                </a:rPr>
                <a:t> models</a:t>
              </a:r>
            </a:p>
            <a:p>
              <a:pPr marR="0" lvl="0" indent="180000" algn="l" fontAlgn="auto">
                <a:lnSpc>
                  <a:spcPct val="125000"/>
                </a:lnSpc>
                <a:spcBef>
                  <a:spcPts val="0"/>
                </a:spcBef>
                <a:spcAft>
                  <a:spcPts val="0"/>
                </a:spcAft>
                <a:buClrTx/>
                <a:buSzTx/>
                <a:buFont typeface="Arial" panose="020B0604020202020204" pitchFamily="34" charset="0"/>
                <a:buChar char="•"/>
                <a:tabLst/>
                <a:defRPr/>
              </a:pPr>
              <a:r>
                <a:rPr lang="zh-CN" altLang="en-US" sz="1800" dirty="0">
                  <a:solidFill>
                    <a:schemeClr val="tx1"/>
                  </a:solidFill>
                </a:rPr>
                <a:t>关键：全局知识共享 </a:t>
              </a:r>
              <a:r>
                <a:rPr kumimoji="1" lang="en-US" altLang="zh-CN" sz="1800" b="0" i="0" u="none" strike="noStrike" kern="1200" cap="none" spc="0" normalizeH="0" baseline="0" noProof="0" dirty="0">
                  <a:ln>
                    <a:noFill/>
                  </a:ln>
                  <a:solidFill>
                    <a:prstClr val="black"/>
                  </a:solidFill>
                  <a:effectLst/>
                  <a:uLnTx/>
                  <a:uFillTx/>
                  <a:latin typeface="Calibri"/>
                  <a:ea typeface="微软雅黑"/>
                  <a:cs typeface="+mn-cs"/>
                </a:rPr>
                <a:t>+</a:t>
              </a:r>
              <a:r>
                <a:rPr kumimoji="1" lang="zh-CN" altLang="en-US" sz="1800" b="0" i="0" u="none" strike="noStrike" kern="1200" cap="none" spc="0" normalizeH="0" baseline="0" noProof="0" dirty="0">
                  <a:ln>
                    <a:noFill/>
                  </a:ln>
                  <a:solidFill>
                    <a:prstClr val="black"/>
                  </a:solidFill>
                  <a:effectLst/>
                  <a:uLnTx/>
                  <a:uFillTx/>
                  <a:latin typeface="Calibri"/>
                  <a:ea typeface="微软雅黑"/>
                  <a:cs typeface="+mn-cs"/>
                </a:rPr>
                <a:t> 本地模型个性化</a:t>
              </a:r>
            </a:p>
          </p:txBody>
        </p:sp>
      </p:grpSp>
    </p:spTree>
    <p:extLst>
      <p:ext uri="{BB962C8B-B14F-4D97-AF65-F5344CB8AC3E}">
        <p14:creationId xmlns:p14="http://schemas.microsoft.com/office/powerpoint/2010/main" val="3903689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B82E09-7CB9-6FF4-FBC1-2791DC6DC6AA}"/>
              </a:ext>
            </a:extLst>
          </p:cNvPr>
          <p:cNvSpPr>
            <a:spLocks noGrp="1"/>
          </p:cNvSpPr>
          <p:nvPr>
            <p:ph type="sldNum" sz="quarter" idx="12"/>
          </p:nvPr>
        </p:nvSpPr>
        <p:spPr/>
        <p:txBody>
          <a:bodyPr/>
          <a:lstStyle/>
          <a:p>
            <a:fld id="{72A5E12F-523A-4D75-95A2-779F57F5D9E2}" type="slidenum">
              <a:rPr lang="zh-CN" altLang="en-US" smtClean="0"/>
              <a:t>8</a:t>
            </a:fld>
            <a:endParaRPr lang="zh-CN" altLang="en-US"/>
          </a:p>
        </p:txBody>
      </p:sp>
      <p:sp>
        <p:nvSpPr>
          <p:cNvPr id="3" name="标题 2">
            <a:extLst>
              <a:ext uri="{FF2B5EF4-FFF2-40B4-BE49-F238E27FC236}">
                <a16:creationId xmlns:a16="http://schemas.microsoft.com/office/drawing/2014/main" id="{4D1F4085-0408-204D-85AA-05EFF805549B}"/>
              </a:ext>
            </a:extLst>
          </p:cNvPr>
          <p:cNvSpPr>
            <a:spLocks noGrp="1"/>
          </p:cNvSpPr>
          <p:nvPr>
            <p:ph type="title"/>
          </p:nvPr>
        </p:nvSpPr>
        <p:spPr/>
        <p:txBody>
          <a:bodyPr/>
          <a:lstStyle/>
          <a:p>
            <a:r>
              <a:rPr kumimoji="1" lang="zh-CN" altLang="en-US" dirty="0"/>
              <a:t>研究背景</a:t>
            </a:r>
          </a:p>
        </p:txBody>
      </p:sp>
      <p:sp>
        <p:nvSpPr>
          <p:cNvPr id="4" name="内容占位符 3">
            <a:extLst>
              <a:ext uri="{FF2B5EF4-FFF2-40B4-BE49-F238E27FC236}">
                <a16:creationId xmlns:a16="http://schemas.microsoft.com/office/drawing/2014/main" id="{0F440169-FD53-A3F1-273D-EB100C6A2603}"/>
              </a:ext>
            </a:extLst>
          </p:cNvPr>
          <p:cNvSpPr>
            <a:spLocks noGrp="1"/>
          </p:cNvSpPr>
          <p:nvPr>
            <p:ph sz="quarter" idx="13"/>
          </p:nvPr>
        </p:nvSpPr>
        <p:spPr/>
        <p:txBody>
          <a:bodyPr>
            <a:normAutofit lnSpcReduction="10000"/>
          </a:bodyPr>
          <a:lstStyle/>
          <a:p>
            <a:r>
              <a:rPr kumimoji="1" lang="zh-CN" altLang="en-US" dirty="0"/>
              <a:t>动机</a:t>
            </a:r>
            <a:r>
              <a:rPr kumimoji="1" lang="en-US" altLang="zh-CN" dirty="0"/>
              <a:t>——</a:t>
            </a:r>
            <a:r>
              <a:rPr kumimoji="1" lang="zh-CN" altLang="en-US" dirty="0"/>
              <a:t>实际应用中的图结构</a:t>
            </a:r>
          </a:p>
        </p:txBody>
      </p:sp>
      <p:pic>
        <p:nvPicPr>
          <p:cNvPr id="6" name="图片 5">
            <a:extLst>
              <a:ext uri="{FF2B5EF4-FFF2-40B4-BE49-F238E27FC236}">
                <a16:creationId xmlns:a16="http://schemas.microsoft.com/office/drawing/2014/main" id="{604CF343-F354-09CA-21E0-F28E890C4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4" y="1312252"/>
            <a:ext cx="5685911" cy="2116748"/>
          </a:xfrm>
          <a:prstGeom prst="rect">
            <a:avLst/>
          </a:prstGeom>
        </p:spPr>
      </p:pic>
      <p:pic>
        <p:nvPicPr>
          <p:cNvPr id="8" name="图片 7">
            <a:extLst>
              <a:ext uri="{FF2B5EF4-FFF2-40B4-BE49-F238E27FC236}">
                <a16:creationId xmlns:a16="http://schemas.microsoft.com/office/drawing/2014/main" id="{55629160-4C32-0E1D-CA70-20158EE3A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07" y="3429000"/>
            <a:ext cx="3440111" cy="2441036"/>
          </a:xfrm>
          <a:prstGeom prst="rect">
            <a:avLst/>
          </a:prstGeom>
        </p:spPr>
      </p:pic>
      <p:pic>
        <p:nvPicPr>
          <p:cNvPr id="10" name="图片 9">
            <a:extLst>
              <a:ext uri="{FF2B5EF4-FFF2-40B4-BE49-F238E27FC236}">
                <a16:creationId xmlns:a16="http://schemas.microsoft.com/office/drawing/2014/main" id="{ABD9AD29-4A70-504F-1E91-91CD208874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3646" y="3357326"/>
            <a:ext cx="2544516" cy="2512710"/>
          </a:xfrm>
          <a:prstGeom prst="rect">
            <a:avLst/>
          </a:prstGeom>
        </p:spPr>
      </p:pic>
      <p:sp>
        <p:nvSpPr>
          <p:cNvPr id="11" name="文本框 10">
            <a:extLst>
              <a:ext uri="{FF2B5EF4-FFF2-40B4-BE49-F238E27FC236}">
                <a16:creationId xmlns:a16="http://schemas.microsoft.com/office/drawing/2014/main" id="{2DCF38CD-D2F3-69DC-7813-B3427547E05A}"/>
              </a:ext>
            </a:extLst>
          </p:cNvPr>
          <p:cNvSpPr txBox="1"/>
          <p:nvPr/>
        </p:nvSpPr>
        <p:spPr>
          <a:xfrm>
            <a:off x="4018001" y="3006341"/>
            <a:ext cx="1107996" cy="369332"/>
          </a:xfrm>
          <a:prstGeom prst="rect">
            <a:avLst/>
          </a:prstGeom>
          <a:noFill/>
        </p:spPr>
        <p:txBody>
          <a:bodyPr wrap="none" rtlCol="0">
            <a:spAutoFit/>
          </a:bodyPr>
          <a:lstStyle/>
          <a:p>
            <a:r>
              <a:rPr kumimoji="1" lang="zh-CN" altLang="en-US" dirty="0"/>
              <a:t>智慧城市</a:t>
            </a:r>
          </a:p>
        </p:txBody>
      </p:sp>
      <p:sp>
        <p:nvSpPr>
          <p:cNvPr id="12" name="文本框 11">
            <a:extLst>
              <a:ext uri="{FF2B5EF4-FFF2-40B4-BE49-F238E27FC236}">
                <a16:creationId xmlns:a16="http://schemas.microsoft.com/office/drawing/2014/main" id="{7BC914A6-E909-57E3-A389-B296A6FD7730}"/>
              </a:ext>
            </a:extLst>
          </p:cNvPr>
          <p:cNvSpPr txBox="1"/>
          <p:nvPr/>
        </p:nvSpPr>
        <p:spPr>
          <a:xfrm>
            <a:off x="1729044" y="5884833"/>
            <a:ext cx="1107996" cy="369332"/>
          </a:xfrm>
          <a:prstGeom prst="rect">
            <a:avLst/>
          </a:prstGeom>
          <a:noFill/>
        </p:spPr>
        <p:txBody>
          <a:bodyPr wrap="none" rtlCol="0">
            <a:spAutoFit/>
          </a:bodyPr>
          <a:lstStyle/>
          <a:p>
            <a:r>
              <a:rPr kumimoji="1" lang="zh-CN" altLang="en-US" dirty="0"/>
              <a:t>智能家居</a:t>
            </a:r>
          </a:p>
        </p:txBody>
      </p:sp>
      <p:sp>
        <p:nvSpPr>
          <p:cNvPr id="13" name="文本框 12">
            <a:extLst>
              <a:ext uri="{FF2B5EF4-FFF2-40B4-BE49-F238E27FC236}">
                <a16:creationId xmlns:a16="http://schemas.microsoft.com/office/drawing/2014/main" id="{4A006400-9016-35EC-9DED-5C814B66A05D}"/>
              </a:ext>
            </a:extLst>
          </p:cNvPr>
          <p:cNvSpPr txBox="1"/>
          <p:nvPr/>
        </p:nvSpPr>
        <p:spPr>
          <a:xfrm>
            <a:off x="6231906" y="5923462"/>
            <a:ext cx="1107996" cy="369332"/>
          </a:xfrm>
          <a:prstGeom prst="rect">
            <a:avLst/>
          </a:prstGeom>
          <a:noFill/>
        </p:spPr>
        <p:txBody>
          <a:bodyPr wrap="none" rtlCol="0">
            <a:spAutoFit/>
          </a:bodyPr>
          <a:lstStyle/>
          <a:p>
            <a:r>
              <a:rPr kumimoji="1" lang="zh-CN" altLang="en-US" dirty="0"/>
              <a:t>社交网络</a:t>
            </a:r>
          </a:p>
        </p:txBody>
      </p:sp>
    </p:spTree>
    <p:extLst>
      <p:ext uri="{BB962C8B-B14F-4D97-AF65-F5344CB8AC3E}">
        <p14:creationId xmlns:p14="http://schemas.microsoft.com/office/powerpoint/2010/main" val="224825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74BD57-396B-52BC-77E5-41063798BC1B}"/>
              </a:ext>
            </a:extLst>
          </p:cNvPr>
          <p:cNvSpPr>
            <a:spLocks noGrp="1"/>
          </p:cNvSpPr>
          <p:nvPr>
            <p:ph type="sldNum" sz="quarter" idx="12"/>
          </p:nvPr>
        </p:nvSpPr>
        <p:spPr/>
        <p:txBody>
          <a:bodyPr/>
          <a:lstStyle/>
          <a:p>
            <a:fld id="{72A5E12F-523A-4D75-95A2-779F57F5D9E2}" type="slidenum">
              <a:rPr lang="zh-CN" altLang="en-US" smtClean="0"/>
              <a:t>9</a:t>
            </a:fld>
            <a:endParaRPr lang="zh-CN" altLang="en-US"/>
          </a:p>
        </p:txBody>
      </p:sp>
      <p:sp>
        <p:nvSpPr>
          <p:cNvPr id="3" name="标题 2">
            <a:extLst>
              <a:ext uri="{FF2B5EF4-FFF2-40B4-BE49-F238E27FC236}">
                <a16:creationId xmlns:a16="http://schemas.microsoft.com/office/drawing/2014/main" id="{0EED57F9-C233-454B-27F1-29B5DE65D2D2}"/>
              </a:ext>
            </a:extLst>
          </p:cNvPr>
          <p:cNvSpPr>
            <a:spLocks noGrp="1"/>
          </p:cNvSpPr>
          <p:nvPr>
            <p:ph type="title"/>
          </p:nvPr>
        </p:nvSpPr>
        <p:spPr/>
        <p:txBody>
          <a:bodyPr/>
          <a:lstStyle/>
          <a:p>
            <a:r>
              <a:rPr kumimoji="1" lang="zh-CN" altLang="en-US" dirty="0"/>
              <a:t>研究背景</a:t>
            </a:r>
          </a:p>
        </p:txBody>
      </p:sp>
      <p:sp>
        <p:nvSpPr>
          <p:cNvPr id="4" name="内容占位符 3">
            <a:extLst>
              <a:ext uri="{FF2B5EF4-FFF2-40B4-BE49-F238E27FC236}">
                <a16:creationId xmlns:a16="http://schemas.microsoft.com/office/drawing/2014/main" id="{DD2360D0-7F4B-61BB-2DE3-69EEDE42EB5E}"/>
              </a:ext>
            </a:extLst>
          </p:cNvPr>
          <p:cNvSpPr>
            <a:spLocks noGrp="1"/>
          </p:cNvSpPr>
          <p:nvPr>
            <p:ph sz="quarter" idx="13"/>
          </p:nvPr>
        </p:nvSpPr>
        <p:spPr/>
        <p:txBody>
          <a:bodyPr>
            <a:normAutofit lnSpcReduction="10000"/>
          </a:bodyPr>
          <a:lstStyle/>
          <a:p>
            <a:r>
              <a:rPr kumimoji="1" lang="zh-CN" altLang="en-US" dirty="0"/>
              <a:t>图神经网络 </a:t>
            </a:r>
            <a:r>
              <a:rPr kumimoji="1" lang="en-US" altLang="zh-CN" dirty="0"/>
              <a:t>GNN</a:t>
            </a:r>
            <a:endParaRPr kumimoji="1" lang="zh-CN" altLang="en-US" dirty="0"/>
          </a:p>
        </p:txBody>
      </p:sp>
      <p:pic>
        <p:nvPicPr>
          <p:cNvPr id="5" name="图片 4" descr="图表, 气泡图&#10;&#10;描述已自动生成">
            <a:extLst>
              <a:ext uri="{FF2B5EF4-FFF2-40B4-BE49-F238E27FC236}">
                <a16:creationId xmlns:a16="http://schemas.microsoft.com/office/drawing/2014/main" id="{816BBCB0-E6E8-2895-8698-23077178A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636" y="1426418"/>
            <a:ext cx="3774764" cy="1684664"/>
          </a:xfrm>
          <a:prstGeom prst="rect">
            <a:avLst/>
          </a:prstGeom>
        </p:spPr>
      </p:pic>
      <p:pic>
        <p:nvPicPr>
          <p:cNvPr id="6" name="图片 5">
            <a:extLst>
              <a:ext uri="{FF2B5EF4-FFF2-40B4-BE49-F238E27FC236}">
                <a16:creationId xmlns:a16="http://schemas.microsoft.com/office/drawing/2014/main" id="{7A46B80B-CF8C-EAB8-5872-B6B6E9EA2E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237" y="3798332"/>
            <a:ext cx="6753689" cy="2215113"/>
          </a:xfrm>
          <a:prstGeom prst="rect">
            <a:avLst/>
          </a:prstGeom>
        </p:spPr>
      </p:pic>
      <p:sp>
        <p:nvSpPr>
          <p:cNvPr id="7" name="文本框 6">
            <a:extLst>
              <a:ext uri="{FF2B5EF4-FFF2-40B4-BE49-F238E27FC236}">
                <a16:creationId xmlns:a16="http://schemas.microsoft.com/office/drawing/2014/main" id="{A839C2B1-D4F6-1177-7D0A-81044647D4CC}"/>
              </a:ext>
            </a:extLst>
          </p:cNvPr>
          <p:cNvSpPr txBox="1"/>
          <p:nvPr/>
        </p:nvSpPr>
        <p:spPr>
          <a:xfrm>
            <a:off x="465667" y="3429000"/>
            <a:ext cx="2319866"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简单的图神经网络</a:t>
            </a:r>
          </a:p>
        </p:txBody>
      </p:sp>
    </p:spTree>
    <p:extLst>
      <p:ext uri="{BB962C8B-B14F-4D97-AF65-F5344CB8AC3E}">
        <p14:creationId xmlns:p14="http://schemas.microsoft.com/office/powerpoint/2010/main" val="25257767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24953</TotalTime>
  <Words>3655</Words>
  <Application>Microsoft Macintosh PowerPoint</Application>
  <PresentationFormat>全屏显示(4:3)</PresentationFormat>
  <Paragraphs>351</Paragraphs>
  <Slides>26</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.AppleSystemUIFont</vt:lpstr>
      <vt:lpstr>.SFNS-Regular</vt:lpstr>
      <vt:lpstr>等线</vt:lpstr>
      <vt:lpstr>思源黑体 CN</vt:lpstr>
      <vt:lpstr>微软雅黑</vt:lpstr>
      <vt:lpstr>NimbusRomNo9L</vt:lpstr>
      <vt:lpstr>Arial</vt:lpstr>
      <vt:lpstr>Arial</vt:lpstr>
      <vt:lpstr>Calibri</vt:lpstr>
      <vt:lpstr>Times New Roman</vt:lpstr>
      <vt:lpstr>Office 主题​​</vt:lpstr>
      <vt:lpstr>PowerPoint 演示文稿</vt:lpstr>
      <vt:lpstr>提纲</vt:lpstr>
      <vt:lpstr>提纲</vt:lpstr>
      <vt:lpstr>研究背景</vt:lpstr>
      <vt:lpstr>研究背景</vt:lpstr>
      <vt:lpstr>研究背景</vt:lpstr>
      <vt:lpstr>研究背景</vt:lpstr>
      <vt:lpstr>研究背景</vt:lpstr>
      <vt:lpstr>研究背景</vt:lpstr>
      <vt:lpstr>研究背景</vt:lpstr>
      <vt:lpstr>研究背景</vt:lpstr>
      <vt:lpstr>提纲</vt:lpstr>
      <vt:lpstr>方法建模</vt:lpstr>
      <vt:lpstr>方法建模</vt:lpstr>
      <vt:lpstr>方法建模</vt:lpstr>
      <vt:lpstr>方法建模</vt:lpstr>
      <vt:lpstr>提纲</vt:lpstr>
      <vt:lpstr>实验结果</vt:lpstr>
      <vt:lpstr>实验结果</vt:lpstr>
      <vt:lpstr>实验结果</vt:lpstr>
      <vt:lpstr>实验结果</vt:lpstr>
      <vt:lpstr>总结</vt:lpstr>
      <vt:lpstr>总结</vt:lpstr>
      <vt:lpstr>总结</vt:lpstr>
      <vt:lpstr>总结</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AUC图神经网络</dc:title>
  <dc:subject/>
  <dc:creator>吕丁阳</dc:creator>
  <cp:keywords/>
  <dc:description/>
  <cp:lastModifiedBy>Niall Lv</cp:lastModifiedBy>
  <cp:revision>1921</cp:revision>
  <dcterms:created xsi:type="dcterms:W3CDTF">2021-05-16T02:35:10Z</dcterms:created>
  <dcterms:modified xsi:type="dcterms:W3CDTF">2022-09-15T15:30:42Z</dcterms:modified>
  <cp:category/>
</cp:coreProperties>
</file>